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8"/>
  </p:notesMasterIdLst>
  <p:handoutMasterIdLst>
    <p:handoutMasterId r:id="rId19"/>
  </p:handoutMasterIdLst>
  <p:sldIdLst>
    <p:sldId id="257" r:id="rId5"/>
    <p:sldId id="259" r:id="rId6"/>
    <p:sldId id="275" r:id="rId7"/>
    <p:sldId id="271" r:id="rId8"/>
    <p:sldId id="269" r:id="rId9"/>
    <p:sldId id="268" r:id="rId10"/>
    <p:sldId id="262" r:id="rId11"/>
    <p:sldId id="279" r:id="rId12"/>
    <p:sldId id="280" r:id="rId13"/>
    <p:sldId id="285" r:id="rId14"/>
    <p:sldId id="284" r:id="rId15"/>
    <p:sldId id="283" r:id="rId16"/>
    <p:sldId id="273" r:id="rId17"/>
  </p:sldIdLst>
  <p:sldSz cx="9144000" cy="6858000" type="screen4x3"/>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CC33"/>
    <a:srgbClr val="739600"/>
    <a:srgbClr val="FFFFFF"/>
    <a:srgbClr val="00793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385" autoAdjust="0"/>
    <p:restoredTop sz="94660"/>
  </p:normalViewPr>
  <p:slideViewPr>
    <p:cSldViewPr>
      <p:cViewPr varScale="1">
        <p:scale>
          <a:sx n="88" d="100"/>
          <a:sy n="88" d="100"/>
        </p:scale>
        <p:origin x="-1476" y="-96"/>
      </p:cViewPr>
      <p:guideLst>
        <p:guide orient="horz" pos="2160"/>
        <p:guide pos="2880"/>
      </p:guideLst>
    </p:cSldViewPr>
  </p:slideViewPr>
  <p:notesTextViewPr>
    <p:cViewPr>
      <p:scale>
        <a:sx n="100" d="100"/>
        <a:sy n="100" d="100"/>
      </p:scale>
      <p:origin x="0" y="0"/>
    </p:cViewPr>
  </p:notesTextViewPr>
  <p:notesViewPr>
    <p:cSldViewPr>
      <p:cViewPr varScale="1">
        <p:scale>
          <a:sx n="86" d="100"/>
          <a:sy n="86" d="100"/>
        </p:scale>
        <p:origin x="-3810" y="-90"/>
      </p:cViewPr>
      <p:guideLst>
        <p:guide orient="horz" pos="3131"/>
        <p:guide pos="2145"/>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8D64A665-B310-4998-9A50-BA874C6BC899}" type="datetimeFigureOut">
              <a:rPr lang="en-NZ" smtClean="0"/>
              <a:pPr/>
              <a:t>25/02/2013</a:t>
            </a:fld>
            <a:endParaRPr lang="en-NZ"/>
          </a:p>
        </p:txBody>
      </p:sp>
      <p:sp>
        <p:nvSpPr>
          <p:cNvPr id="4" name="Footer Placeholder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lang="en-NZ"/>
          </a:p>
        </p:txBody>
      </p:sp>
      <p:sp>
        <p:nvSpPr>
          <p:cNvPr id="5" name="Slide Number Placeholder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295CA785-4F68-4AD2-AC50-1CFB2E5D9C7A}" type="slidenum">
              <a:rPr lang="en-NZ" smtClean="0"/>
              <a:pPr/>
              <a:t>‹#›</a:t>
            </a:fld>
            <a:endParaRPr lang="en-NZ"/>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9787" cy="496967"/>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55838" y="1"/>
            <a:ext cx="2949787" cy="496967"/>
          </a:xfrm>
          <a:prstGeom prst="rect">
            <a:avLst/>
          </a:prstGeom>
        </p:spPr>
        <p:txBody>
          <a:bodyPr vert="horz" lIns="91440" tIns="45720" rIns="91440" bIns="45720" rtlCol="0"/>
          <a:lstStyle>
            <a:lvl1pPr algn="r">
              <a:defRPr sz="1200"/>
            </a:lvl1pPr>
          </a:lstStyle>
          <a:p>
            <a:fld id="{F6D47574-C386-4A39-B334-4CD1B5DB077B}" type="datetimeFigureOut">
              <a:rPr lang="en-NZ" smtClean="0"/>
              <a:pPr/>
              <a:t>25/02/2013</a:t>
            </a:fld>
            <a:endParaRPr lang="en-NZ"/>
          </a:p>
        </p:txBody>
      </p:sp>
      <p:sp>
        <p:nvSpPr>
          <p:cNvPr id="4" name="Slide Image Placeholder 3"/>
          <p:cNvSpPr>
            <a:spLocks noGrp="1" noRot="1" noChangeAspect="1"/>
          </p:cNvSpPr>
          <p:nvPr>
            <p:ph type="sldImg" idx="2"/>
          </p:nvPr>
        </p:nvSpPr>
        <p:spPr>
          <a:xfrm>
            <a:off x="920750" y="746125"/>
            <a:ext cx="4967288" cy="3725863"/>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0721" y="4721186"/>
            <a:ext cx="5445760" cy="447270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6" name="Footer Placeholder 5"/>
          <p:cNvSpPr>
            <a:spLocks noGrp="1"/>
          </p:cNvSpPr>
          <p:nvPr>
            <p:ph type="ftr" sz="quarter" idx="4"/>
          </p:nvPr>
        </p:nvSpPr>
        <p:spPr>
          <a:xfrm>
            <a:off x="0" y="9440647"/>
            <a:ext cx="2949787" cy="49696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55838" y="9440647"/>
            <a:ext cx="2949787" cy="496967"/>
          </a:xfrm>
          <a:prstGeom prst="rect">
            <a:avLst/>
          </a:prstGeom>
        </p:spPr>
        <p:txBody>
          <a:bodyPr vert="horz" lIns="91440" tIns="45720" rIns="91440" bIns="45720" rtlCol="0" anchor="b"/>
          <a:lstStyle>
            <a:lvl1pPr algn="r">
              <a:defRPr sz="1200"/>
            </a:lvl1pPr>
          </a:lstStyle>
          <a:p>
            <a:fld id="{0587B580-5831-4EDC-BA52-92A7E6DF4443}" type="slidenum">
              <a:rPr lang="en-NZ" smtClean="0"/>
              <a:pPr/>
              <a:t>‹#›</a:t>
            </a:fld>
            <a:endParaRPr lang="en-NZ"/>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dirty="0"/>
          </a:p>
        </p:txBody>
      </p:sp>
      <p:sp>
        <p:nvSpPr>
          <p:cNvPr id="4" name="Slide Number Placeholder 3"/>
          <p:cNvSpPr>
            <a:spLocks noGrp="1"/>
          </p:cNvSpPr>
          <p:nvPr>
            <p:ph type="sldNum" sz="quarter" idx="10"/>
          </p:nvPr>
        </p:nvSpPr>
        <p:spPr/>
        <p:txBody>
          <a:bodyPr/>
          <a:lstStyle/>
          <a:p>
            <a:fld id="{0587B580-5831-4EDC-BA52-92A7E6DF4443}" type="slidenum">
              <a:rPr lang="en-NZ" smtClean="0"/>
              <a:pPr/>
              <a:t>2</a:t>
            </a:fld>
            <a:endParaRPr lang="en-NZ"/>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2050" name="3abda1c1-9e97-4c24-b29b-40c0de750d93" descr="image001"/>
          <p:cNvPicPr>
            <a:picLocks noChangeAspect="1" noChangeArrowheads="1"/>
          </p:cNvPicPr>
          <p:nvPr userDrawn="1"/>
        </p:nvPicPr>
        <p:blipFill>
          <a:blip r:embed="rId2"/>
          <a:srcRect/>
          <a:stretch>
            <a:fillRect/>
          </a:stretch>
        </p:blipFill>
        <p:spPr bwMode="auto">
          <a:xfrm>
            <a:off x="0" y="0"/>
            <a:ext cx="9144000" cy="6876612"/>
          </a:xfrm>
          <a:prstGeom prst="rect">
            <a:avLst/>
          </a:prstGeom>
          <a:noFill/>
          <a:ln w="9525">
            <a:noFill/>
            <a:miter lim="800000"/>
            <a:headEnd/>
            <a:tailEnd/>
          </a:ln>
        </p:spPr>
      </p:pic>
      <p:sp>
        <p:nvSpPr>
          <p:cNvPr id="4" name="Slide Number Placeholder 3"/>
          <p:cNvSpPr>
            <a:spLocks noGrp="1"/>
          </p:cNvSpPr>
          <p:nvPr>
            <p:ph type="sldNum" sz="quarter" idx="11"/>
          </p:nvPr>
        </p:nvSpPr>
        <p:spPr/>
        <p:txBody>
          <a:bodyPr/>
          <a:lstStyle/>
          <a:p>
            <a:fld id="{0D0E5863-33EE-4F9C-8FE6-335F8DC2464A}" type="slidenum">
              <a:rPr lang="en-NZ" smtClean="0"/>
              <a:pPr/>
              <a:t>‹#›</a:t>
            </a:fld>
            <a:endParaRPr lang="en-NZ" dirty="0"/>
          </a:p>
        </p:txBody>
      </p:sp>
      <p:sp>
        <p:nvSpPr>
          <p:cNvPr id="6" name="Title 1"/>
          <p:cNvSpPr>
            <a:spLocks noGrp="1"/>
          </p:cNvSpPr>
          <p:nvPr>
            <p:ph type="ctrTitle" hasCustomPrompt="1"/>
          </p:nvPr>
        </p:nvSpPr>
        <p:spPr>
          <a:xfrm>
            <a:off x="467544" y="2564904"/>
            <a:ext cx="4678288" cy="3096344"/>
          </a:xfrm>
        </p:spPr>
        <p:txBody>
          <a:bodyPr>
            <a:noAutofit/>
          </a:bodyPr>
          <a:lstStyle>
            <a:lvl1pPr algn="l">
              <a:defRPr sz="6000" baseline="0">
                <a:solidFill>
                  <a:srgbClr val="FFFFFF"/>
                </a:solidFill>
                <a:latin typeface="MetaSerifOT-Black" pitchFamily="50" charset="0"/>
              </a:defRPr>
            </a:lvl1pPr>
          </a:lstStyle>
          <a:p>
            <a:r>
              <a:rPr lang="en-US" dirty="0" smtClean="0"/>
              <a:t>Three</a:t>
            </a:r>
            <a:br>
              <a:rPr lang="en-US" dirty="0" smtClean="0"/>
            </a:br>
            <a:r>
              <a:rPr lang="en-US" dirty="0" smtClean="0"/>
              <a:t>Word</a:t>
            </a:r>
            <a:br>
              <a:rPr lang="en-US" dirty="0" smtClean="0"/>
            </a:br>
            <a:r>
              <a:rPr lang="en-US" dirty="0" smtClean="0"/>
              <a:t>Headline.</a:t>
            </a:r>
            <a:endParaRPr lang="en-NZ" dirty="0"/>
          </a:p>
        </p:txBody>
      </p:sp>
      <p:sp>
        <p:nvSpPr>
          <p:cNvPr id="7" name="Subtitle 2"/>
          <p:cNvSpPr>
            <a:spLocks noGrp="1"/>
          </p:cNvSpPr>
          <p:nvPr>
            <p:ph type="subTitle" idx="1" hasCustomPrompt="1"/>
          </p:nvPr>
        </p:nvSpPr>
        <p:spPr>
          <a:xfrm>
            <a:off x="467544" y="5805264"/>
            <a:ext cx="3704456" cy="504056"/>
          </a:xfrm>
        </p:spPr>
        <p:txBody>
          <a:bodyPr/>
          <a:lstStyle>
            <a:lvl1pPr marL="0" indent="0" algn="l">
              <a:buNone/>
              <a:defRPr>
                <a:solidFill>
                  <a:schemeClr val="bg1"/>
                </a:solidFill>
                <a:latin typeface="MetaSerifOT-Book"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Enter subhead here</a:t>
            </a:r>
            <a:endParaRPr lang="en-NZ"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Small amount of content and lots of image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467544" y="1484784"/>
            <a:ext cx="8208912" cy="108012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347B76-BA88-406D-9FBE-2571C8E4DAAE}" type="datetime1">
              <a:rPr lang="en-NZ" smtClean="0"/>
              <a:pPr/>
              <a:t>25/02/2013</a:t>
            </a:fld>
            <a:endParaRPr lang="en-NZ"/>
          </a:p>
        </p:txBody>
      </p:sp>
      <p:sp>
        <p:nvSpPr>
          <p:cNvPr id="7" name="Slide Number Placeholder 6"/>
          <p:cNvSpPr>
            <a:spLocks noGrp="1"/>
          </p:cNvSpPr>
          <p:nvPr>
            <p:ph type="sldNum" sz="quarter" idx="12"/>
          </p:nvPr>
        </p:nvSpPr>
        <p:spPr/>
        <p:txBody>
          <a:bodyPr/>
          <a:lstStyle/>
          <a:p>
            <a:fld id="{0D0E5863-33EE-4F9C-8FE6-335F8DC2464A}" type="slidenum">
              <a:rPr lang="en-NZ" smtClean="0"/>
              <a:pPr/>
              <a:t>‹#›</a:t>
            </a:fld>
            <a:endParaRPr lang="en-NZ"/>
          </a:p>
        </p:txBody>
      </p:sp>
      <p:sp>
        <p:nvSpPr>
          <p:cNvPr id="8" name="Title 1"/>
          <p:cNvSpPr>
            <a:spLocks noGrp="1"/>
          </p:cNvSpPr>
          <p:nvPr>
            <p:ph type="title"/>
          </p:nvPr>
        </p:nvSpPr>
        <p:spPr>
          <a:xfrm>
            <a:off x="457200" y="274638"/>
            <a:ext cx="8229600" cy="1143000"/>
          </a:xfrm>
        </p:spPr>
        <p:txBody>
          <a:bodyPr/>
          <a:lstStyle/>
          <a:p>
            <a:r>
              <a:rPr lang="en-US" smtClean="0"/>
              <a:t>Click to edit Master title style</a:t>
            </a:r>
            <a:endParaRPr lang="en-NZ"/>
          </a:p>
        </p:txBody>
      </p:sp>
      <p:cxnSp>
        <p:nvCxnSpPr>
          <p:cNvPr id="9" name="Straight Connector 8"/>
          <p:cNvCxnSpPr/>
          <p:nvPr userDrawn="1"/>
        </p:nvCxnSpPr>
        <p:spPr>
          <a:xfrm>
            <a:off x="467544" y="1052736"/>
            <a:ext cx="8251156" cy="1588"/>
          </a:xfrm>
          <a:prstGeom prst="line">
            <a:avLst/>
          </a:prstGeom>
          <a:ln>
            <a:solidFill>
              <a:srgbClr val="739600"/>
            </a:solidFill>
          </a:ln>
        </p:spPr>
        <p:style>
          <a:lnRef idx="1">
            <a:schemeClr val="accent1"/>
          </a:lnRef>
          <a:fillRef idx="0">
            <a:schemeClr val="accent1"/>
          </a:fillRef>
          <a:effectRef idx="0">
            <a:schemeClr val="accent1"/>
          </a:effectRef>
          <a:fontRef idx="minor">
            <a:schemeClr val="tx1"/>
          </a:fontRef>
        </p:style>
      </p:cxnSp>
      <p:pic>
        <p:nvPicPr>
          <p:cNvPr id="10" name="Picture 9" descr="KB_logo_CMYK_300.jpg"/>
          <p:cNvPicPr>
            <a:picLocks noChangeAspect="1"/>
          </p:cNvPicPr>
          <p:nvPr userDrawn="1"/>
        </p:nvPicPr>
        <p:blipFill>
          <a:blip r:embed="rId2"/>
          <a:stretch>
            <a:fillRect/>
          </a:stretch>
        </p:blipFill>
        <p:spPr>
          <a:xfrm>
            <a:off x="7956376" y="295354"/>
            <a:ext cx="763630" cy="763630"/>
          </a:xfrm>
          <a:prstGeom prst="rect">
            <a:avLst/>
          </a:prstGeom>
        </p:spPr>
      </p:pic>
      <p:sp>
        <p:nvSpPr>
          <p:cNvPr id="11" name="Content Placeholder 2"/>
          <p:cNvSpPr>
            <a:spLocks noGrp="1"/>
          </p:cNvSpPr>
          <p:nvPr>
            <p:ph idx="13" hasCustomPrompt="1"/>
          </p:nvPr>
        </p:nvSpPr>
        <p:spPr>
          <a:xfrm>
            <a:off x="2627784" y="2636912"/>
            <a:ext cx="3274422" cy="3065418"/>
          </a:xfrm>
          <a:prstGeom prst="rect">
            <a:avLst/>
          </a:prstGeom>
          <a:gradFill flip="none" rotWithShape="1">
            <a:gsLst>
              <a:gs pos="0">
                <a:srgbClr val="A5D867">
                  <a:tint val="66000"/>
                  <a:satMod val="160000"/>
                </a:srgbClr>
              </a:gs>
              <a:gs pos="50000">
                <a:srgbClr val="A5D867">
                  <a:tint val="44500"/>
                  <a:satMod val="160000"/>
                </a:srgbClr>
              </a:gs>
              <a:gs pos="100000">
                <a:srgbClr val="A5D867">
                  <a:tint val="23500"/>
                  <a:satMod val="160000"/>
                </a:srgbClr>
              </a:gs>
            </a:gsLst>
            <a:lin ang="5400000" scaled="1"/>
            <a:tileRect/>
          </a:gradFill>
        </p:spPr>
        <p:txBody>
          <a:bodyPr/>
          <a:lstStyle>
            <a:lvl1pPr>
              <a:buClr>
                <a:srgbClr val="66CC33"/>
              </a:buClr>
              <a:buNone/>
              <a:defRPr>
                <a:solidFill>
                  <a:schemeClr val="bg1">
                    <a:lumMod val="50000"/>
                  </a:schemeClr>
                </a:solidFill>
                <a:latin typeface="MetaSerifOT-Book" pitchFamily="50" charset="0"/>
              </a:defRPr>
            </a:lvl1pPr>
            <a:lvl2pPr>
              <a:buClr>
                <a:srgbClr val="66CC33"/>
              </a:buClr>
              <a:buFont typeface="Wingdings" pitchFamily="2" charset="2"/>
              <a:buChar char="§"/>
              <a:defRPr>
                <a:solidFill>
                  <a:schemeClr val="bg1">
                    <a:lumMod val="50000"/>
                  </a:schemeClr>
                </a:solidFill>
                <a:latin typeface="MetaSerifOT-Book" pitchFamily="50" charset="0"/>
              </a:defRPr>
            </a:lvl2pPr>
            <a:lvl3pPr>
              <a:buClr>
                <a:srgbClr val="66CC33"/>
              </a:buClr>
              <a:buFont typeface="Courier New" pitchFamily="49" charset="0"/>
              <a:buChar char="o"/>
              <a:defRPr>
                <a:solidFill>
                  <a:schemeClr val="bg1">
                    <a:lumMod val="50000"/>
                  </a:schemeClr>
                </a:solidFill>
                <a:latin typeface="MetaSerifOT-Book" pitchFamily="50" charset="0"/>
              </a:defRPr>
            </a:lvl3pPr>
            <a:lvl4pPr>
              <a:buClr>
                <a:srgbClr val="66CC33"/>
              </a:buClr>
              <a:buFont typeface="Wingdings" pitchFamily="2" charset="2"/>
              <a:buChar char="Ø"/>
              <a:defRPr>
                <a:solidFill>
                  <a:schemeClr val="bg1">
                    <a:lumMod val="50000"/>
                  </a:schemeClr>
                </a:solidFill>
                <a:latin typeface="MetaSerifOT-Book" pitchFamily="50" charset="0"/>
              </a:defRPr>
            </a:lvl4pPr>
            <a:lvl5pPr>
              <a:buClr>
                <a:srgbClr val="66CC33"/>
              </a:buClr>
              <a:buFont typeface="Arial" pitchFamily="34" charset="0"/>
              <a:buChar char="•"/>
              <a:defRPr>
                <a:solidFill>
                  <a:schemeClr val="bg1">
                    <a:lumMod val="50000"/>
                  </a:schemeClr>
                </a:solidFill>
                <a:latin typeface="MetaSerifOT-Book" pitchFamily="50" charset="0"/>
              </a:defRPr>
            </a:lvl5pPr>
          </a:lstStyle>
          <a:p>
            <a:pPr lvl="0"/>
            <a:r>
              <a:rPr lang="en-NZ" dirty="0" smtClean="0"/>
              <a:t>Main image goes here – other boxes can be used for secondary images</a:t>
            </a:r>
            <a:endParaRPr lang="en-NZ" dirty="0"/>
          </a:p>
        </p:txBody>
      </p:sp>
      <p:sp>
        <p:nvSpPr>
          <p:cNvPr id="12" name="Content Placeholder 2"/>
          <p:cNvSpPr>
            <a:spLocks noGrp="1"/>
          </p:cNvSpPr>
          <p:nvPr>
            <p:ph idx="14"/>
          </p:nvPr>
        </p:nvSpPr>
        <p:spPr>
          <a:xfrm>
            <a:off x="5893498" y="2636912"/>
            <a:ext cx="1497874" cy="1528354"/>
          </a:xfrm>
          <a:prstGeom prst="rect">
            <a:avLst/>
          </a:prstGeom>
          <a:solidFill>
            <a:srgbClr val="7AB800"/>
          </a:solidFill>
        </p:spPr>
        <p:txBody>
          <a:bodyPr/>
          <a:lstStyle>
            <a:lvl1pPr>
              <a:buClr>
                <a:srgbClr val="66CC33"/>
              </a:buClr>
              <a:buNone/>
              <a:defRPr sz="1400">
                <a:solidFill>
                  <a:schemeClr val="bg1">
                    <a:lumMod val="50000"/>
                  </a:schemeClr>
                </a:solidFill>
                <a:latin typeface="MetaSerifOT-Book" pitchFamily="50" charset="0"/>
              </a:defRPr>
            </a:lvl1pPr>
            <a:lvl2pPr>
              <a:buClr>
                <a:srgbClr val="66CC33"/>
              </a:buClr>
              <a:buFont typeface="Wingdings" pitchFamily="2" charset="2"/>
              <a:buChar char="§"/>
              <a:defRPr>
                <a:solidFill>
                  <a:schemeClr val="bg1">
                    <a:lumMod val="50000"/>
                  </a:schemeClr>
                </a:solidFill>
                <a:latin typeface="MetaSerifOT-Book" pitchFamily="50" charset="0"/>
              </a:defRPr>
            </a:lvl2pPr>
            <a:lvl3pPr>
              <a:buClr>
                <a:srgbClr val="66CC33"/>
              </a:buClr>
              <a:buFont typeface="Courier New" pitchFamily="49" charset="0"/>
              <a:buChar char="o"/>
              <a:defRPr>
                <a:solidFill>
                  <a:schemeClr val="bg1">
                    <a:lumMod val="50000"/>
                  </a:schemeClr>
                </a:solidFill>
                <a:latin typeface="MetaSerifOT-Book" pitchFamily="50" charset="0"/>
              </a:defRPr>
            </a:lvl3pPr>
            <a:lvl4pPr>
              <a:buClr>
                <a:srgbClr val="66CC33"/>
              </a:buClr>
              <a:buFont typeface="Wingdings" pitchFamily="2" charset="2"/>
              <a:buChar char="Ø"/>
              <a:defRPr>
                <a:solidFill>
                  <a:schemeClr val="bg1">
                    <a:lumMod val="50000"/>
                  </a:schemeClr>
                </a:solidFill>
                <a:latin typeface="MetaSerifOT-Book" pitchFamily="50" charset="0"/>
              </a:defRPr>
            </a:lvl4pPr>
            <a:lvl5pPr>
              <a:buClr>
                <a:srgbClr val="66CC33"/>
              </a:buClr>
              <a:buFont typeface="Arial" pitchFamily="34" charset="0"/>
              <a:buChar char="•"/>
              <a:defRPr>
                <a:solidFill>
                  <a:schemeClr val="bg1">
                    <a:lumMod val="50000"/>
                  </a:schemeClr>
                </a:solidFill>
                <a:latin typeface="MetaSerifOT-Book" pitchFamily="50" charset="0"/>
              </a:defRPr>
            </a:lvl5pPr>
          </a:lstStyle>
          <a:p>
            <a:pPr lvl="0"/>
            <a:r>
              <a:rPr lang="en-US" smtClean="0"/>
              <a:t>Click to edit Master text styles</a:t>
            </a:r>
          </a:p>
        </p:txBody>
      </p:sp>
      <p:sp>
        <p:nvSpPr>
          <p:cNvPr id="13" name="Content Placeholder 2"/>
          <p:cNvSpPr>
            <a:spLocks noGrp="1"/>
          </p:cNvSpPr>
          <p:nvPr>
            <p:ph idx="15"/>
          </p:nvPr>
        </p:nvSpPr>
        <p:spPr>
          <a:xfrm>
            <a:off x="5897853" y="4165266"/>
            <a:ext cx="1497874" cy="1528354"/>
          </a:xfrm>
          <a:prstGeom prst="rect">
            <a:avLst/>
          </a:prstGeom>
          <a:solidFill>
            <a:srgbClr val="007934"/>
          </a:solidFill>
        </p:spPr>
        <p:txBody>
          <a:bodyPr/>
          <a:lstStyle>
            <a:lvl1pPr>
              <a:buClr>
                <a:srgbClr val="66CC33"/>
              </a:buClr>
              <a:buNone/>
              <a:defRPr sz="1400">
                <a:solidFill>
                  <a:schemeClr val="bg1">
                    <a:lumMod val="50000"/>
                  </a:schemeClr>
                </a:solidFill>
                <a:latin typeface="MetaSerifOT-Book" pitchFamily="50" charset="0"/>
              </a:defRPr>
            </a:lvl1pPr>
            <a:lvl2pPr>
              <a:buClr>
                <a:srgbClr val="66CC33"/>
              </a:buClr>
              <a:buFont typeface="Wingdings" pitchFamily="2" charset="2"/>
              <a:buChar char="§"/>
              <a:defRPr>
                <a:solidFill>
                  <a:schemeClr val="bg1">
                    <a:lumMod val="50000"/>
                  </a:schemeClr>
                </a:solidFill>
                <a:latin typeface="MetaSerifOT-Book" pitchFamily="50" charset="0"/>
              </a:defRPr>
            </a:lvl2pPr>
            <a:lvl3pPr>
              <a:buClr>
                <a:srgbClr val="66CC33"/>
              </a:buClr>
              <a:buFont typeface="Courier New" pitchFamily="49" charset="0"/>
              <a:buChar char="o"/>
              <a:defRPr>
                <a:solidFill>
                  <a:schemeClr val="bg1">
                    <a:lumMod val="50000"/>
                  </a:schemeClr>
                </a:solidFill>
                <a:latin typeface="MetaSerifOT-Book" pitchFamily="50" charset="0"/>
              </a:defRPr>
            </a:lvl3pPr>
            <a:lvl4pPr>
              <a:buClr>
                <a:srgbClr val="66CC33"/>
              </a:buClr>
              <a:buFont typeface="Wingdings" pitchFamily="2" charset="2"/>
              <a:buChar char="Ø"/>
              <a:defRPr>
                <a:solidFill>
                  <a:schemeClr val="bg1">
                    <a:lumMod val="50000"/>
                  </a:schemeClr>
                </a:solidFill>
                <a:latin typeface="MetaSerifOT-Book" pitchFamily="50" charset="0"/>
              </a:defRPr>
            </a:lvl4pPr>
            <a:lvl5pPr>
              <a:buClr>
                <a:srgbClr val="66CC33"/>
              </a:buClr>
              <a:buFont typeface="Arial" pitchFamily="34" charset="0"/>
              <a:buChar char="•"/>
              <a:defRPr>
                <a:solidFill>
                  <a:schemeClr val="bg1">
                    <a:lumMod val="50000"/>
                  </a:schemeClr>
                </a:solidFill>
                <a:latin typeface="MetaSerifOT-Book" pitchFamily="50" charset="0"/>
              </a:defRPr>
            </a:lvl5pPr>
          </a:lstStyle>
          <a:p>
            <a:pPr lvl="0"/>
            <a:r>
              <a:rPr lang="en-US" smtClean="0"/>
              <a:t>Click to edit Master text styles</a:t>
            </a:r>
          </a:p>
        </p:txBody>
      </p:sp>
      <p:sp>
        <p:nvSpPr>
          <p:cNvPr id="14" name="Content Placeholder 2"/>
          <p:cNvSpPr>
            <a:spLocks noGrp="1"/>
          </p:cNvSpPr>
          <p:nvPr>
            <p:ph idx="16"/>
          </p:nvPr>
        </p:nvSpPr>
        <p:spPr>
          <a:xfrm>
            <a:off x="1134264" y="2632558"/>
            <a:ext cx="1497874" cy="1528354"/>
          </a:xfrm>
          <a:prstGeom prst="rect">
            <a:avLst/>
          </a:prstGeom>
          <a:solidFill>
            <a:srgbClr val="A5D867"/>
          </a:solidFill>
        </p:spPr>
        <p:txBody>
          <a:bodyPr>
            <a:normAutofit/>
          </a:bodyPr>
          <a:lstStyle>
            <a:lvl1pPr>
              <a:buClr>
                <a:srgbClr val="66CC33"/>
              </a:buClr>
              <a:buNone/>
              <a:defRPr sz="1400">
                <a:solidFill>
                  <a:schemeClr val="bg1">
                    <a:lumMod val="50000"/>
                  </a:schemeClr>
                </a:solidFill>
                <a:latin typeface="MetaSerifOT-Book" pitchFamily="50" charset="0"/>
              </a:defRPr>
            </a:lvl1pPr>
            <a:lvl2pPr>
              <a:buClr>
                <a:srgbClr val="66CC33"/>
              </a:buClr>
              <a:buFont typeface="Wingdings" pitchFamily="2" charset="2"/>
              <a:buChar char="§"/>
              <a:defRPr>
                <a:solidFill>
                  <a:schemeClr val="bg1">
                    <a:lumMod val="50000"/>
                  </a:schemeClr>
                </a:solidFill>
                <a:latin typeface="MetaSerifOT-Book" pitchFamily="50" charset="0"/>
              </a:defRPr>
            </a:lvl2pPr>
            <a:lvl3pPr>
              <a:buClr>
                <a:srgbClr val="66CC33"/>
              </a:buClr>
              <a:buFont typeface="Courier New" pitchFamily="49" charset="0"/>
              <a:buChar char="o"/>
              <a:defRPr>
                <a:solidFill>
                  <a:schemeClr val="bg1">
                    <a:lumMod val="50000"/>
                  </a:schemeClr>
                </a:solidFill>
                <a:latin typeface="MetaSerifOT-Book" pitchFamily="50" charset="0"/>
              </a:defRPr>
            </a:lvl3pPr>
            <a:lvl4pPr>
              <a:buClr>
                <a:srgbClr val="66CC33"/>
              </a:buClr>
              <a:buFont typeface="Wingdings" pitchFamily="2" charset="2"/>
              <a:buChar char="Ø"/>
              <a:defRPr>
                <a:solidFill>
                  <a:schemeClr val="bg1">
                    <a:lumMod val="50000"/>
                  </a:schemeClr>
                </a:solidFill>
                <a:latin typeface="MetaSerifOT-Book" pitchFamily="50" charset="0"/>
              </a:defRPr>
            </a:lvl4pPr>
            <a:lvl5pPr>
              <a:buClr>
                <a:srgbClr val="66CC33"/>
              </a:buClr>
              <a:buFont typeface="Arial" pitchFamily="34" charset="0"/>
              <a:buChar char="•"/>
              <a:defRPr>
                <a:solidFill>
                  <a:schemeClr val="bg1">
                    <a:lumMod val="50000"/>
                  </a:schemeClr>
                </a:solidFill>
                <a:latin typeface="MetaSerifOT-Book" pitchFamily="50" charset="0"/>
              </a:defRPr>
            </a:lvl5pPr>
          </a:lstStyle>
          <a:p>
            <a:pPr lvl="0"/>
            <a:r>
              <a:rPr lang="en-US" smtClean="0"/>
              <a:t>Click to edit Master text styles</a:t>
            </a:r>
          </a:p>
        </p:txBody>
      </p:sp>
      <p:sp>
        <p:nvSpPr>
          <p:cNvPr id="15" name="Content Placeholder 2"/>
          <p:cNvSpPr>
            <a:spLocks noGrp="1"/>
          </p:cNvSpPr>
          <p:nvPr>
            <p:ph idx="17"/>
          </p:nvPr>
        </p:nvSpPr>
        <p:spPr>
          <a:xfrm>
            <a:off x="7387018" y="4173976"/>
            <a:ext cx="1497874" cy="1528354"/>
          </a:xfrm>
          <a:prstGeom prst="rect">
            <a:avLst/>
          </a:prstGeom>
          <a:solidFill>
            <a:srgbClr val="BED600"/>
          </a:solidFill>
        </p:spPr>
        <p:txBody>
          <a:bodyPr>
            <a:normAutofit/>
          </a:bodyPr>
          <a:lstStyle>
            <a:lvl1pPr>
              <a:buClr>
                <a:srgbClr val="66CC33"/>
              </a:buClr>
              <a:buNone/>
              <a:defRPr sz="1400">
                <a:solidFill>
                  <a:schemeClr val="bg1">
                    <a:lumMod val="50000"/>
                  </a:schemeClr>
                </a:solidFill>
                <a:latin typeface="MetaSerifOT-Book" pitchFamily="50" charset="0"/>
              </a:defRPr>
            </a:lvl1pPr>
            <a:lvl2pPr>
              <a:buClr>
                <a:srgbClr val="66CC33"/>
              </a:buClr>
              <a:buFont typeface="Wingdings" pitchFamily="2" charset="2"/>
              <a:buChar char="§"/>
              <a:defRPr>
                <a:solidFill>
                  <a:schemeClr val="bg1">
                    <a:lumMod val="50000"/>
                  </a:schemeClr>
                </a:solidFill>
                <a:latin typeface="MetaSerifOT-Book" pitchFamily="50" charset="0"/>
              </a:defRPr>
            </a:lvl2pPr>
            <a:lvl3pPr>
              <a:buClr>
                <a:srgbClr val="66CC33"/>
              </a:buClr>
              <a:buFont typeface="Courier New" pitchFamily="49" charset="0"/>
              <a:buChar char="o"/>
              <a:defRPr>
                <a:solidFill>
                  <a:schemeClr val="bg1">
                    <a:lumMod val="50000"/>
                  </a:schemeClr>
                </a:solidFill>
                <a:latin typeface="MetaSerifOT-Book" pitchFamily="50" charset="0"/>
              </a:defRPr>
            </a:lvl3pPr>
            <a:lvl4pPr>
              <a:buClr>
                <a:srgbClr val="66CC33"/>
              </a:buClr>
              <a:buFont typeface="Wingdings" pitchFamily="2" charset="2"/>
              <a:buChar char="Ø"/>
              <a:defRPr>
                <a:solidFill>
                  <a:schemeClr val="bg1">
                    <a:lumMod val="50000"/>
                  </a:schemeClr>
                </a:solidFill>
                <a:latin typeface="MetaSerifOT-Book" pitchFamily="50" charset="0"/>
              </a:defRPr>
            </a:lvl4pPr>
            <a:lvl5pPr>
              <a:buClr>
                <a:srgbClr val="66CC33"/>
              </a:buClr>
              <a:buFont typeface="Arial" pitchFamily="34" charset="0"/>
              <a:buChar char="•"/>
              <a:defRPr>
                <a:solidFill>
                  <a:schemeClr val="bg1">
                    <a:lumMod val="50000"/>
                  </a:schemeClr>
                </a:solidFill>
                <a:latin typeface="MetaSerifOT-Book" pitchFamily="50" charset="0"/>
              </a:defRPr>
            </a:lvl5pPr>
          </a:lstStyle>
          <a:p>
            <a:pPr lvl="0"/>
            <a:r>
              <a:rPr lang="en-US" smtClean="0"/>
              <a:t>Click to edit Master text styles</a:t>
            </a:r>
          </a:p>
        </p:txBody>
      </p:sp>
      <p:sp>
        <p:nvSpPr>
          <p:cNvPr id="16" name="Content Placeholder 2"/>
          <p:cNvSpPr>
            <a:spLocks noGrp="1"/>
          </p:cNvSpPr>
          <p:nvPr>
            <p:ph idx="18"/>
          </p:nvPr>
        </p:nvSpPr>
        <p:spPr>
          <a:xfrm>
            <a:off x="5893497" y="5702330"/>
            <a:ext cx="805544" cy="748936"/>
          </a:xfrm>
          <a:prstGeom prst="rect">
            <a:avLst/>
          </a:prstGeom>
          <a:solidFill>
            <a:srgbClr val="A5D867"/>
          </a:solidFill>
        </p:spPr>
        <p:txBody>
          <a:bodyPr/>
          <a:lstStyle>
            <a:lvl1pPr>
              <a:buClr>
                <a:srgbClr val="66CC33"/>
              </a:buClr>
              <a:buNone/>
              <a:defRPr sz="1400">
                <a:solidFill>
                  <a:schemeClr val="bg1">
                    <a:lumMod val="50000"/>
                  </a:schemeClr>
                </a:solidFill>
                <a:latin typeface="MetaSerifOT-Book" pitchFamily="50" charset="0"/>
              </a:defRPr>
            </a:lvl1pPr>
            <a:lvl2pPr>
              <a:buClr>
                <a:srgbClr val="66CC33"/>
              </a:buClr>
              <a:buFont typeface="Wingdings" pitchFamily="2" charset="2"/>
              <a:buChar char="§"/>
              <a:defRPr>
                <a:solidFill>
                  <a:schemeClr val="bg1">
                    <a:lumMod val="50000"/>
                  </a:schemeClr>
                </a:solidFill>
                <a:latin typeface="MetaSerifOT-Book" pitchFamily="50" charset="0"/>
              </a:defRPr>
            </a:lvl2pPr>
            <a:lvl3pPr>
              <a:buClr>
                <a:srgbClr val="66CC33"/>
              </a:buClr>
              <a:buFont typeface="Courier New" pitchFamily="49" charset="0"/>
              <a:buChar char="o"/>
              <a:defRPr>
                <a:solidFill>
                  <a:schemeClr val="bg1">
                    <a:lumMod val="50000"/>
                  </a:schemeClr>
                </a:solidFill>
                <a:latin typeface="MetaSerifOT-Book" pitchFamily="50" charset="0"/>
              </a:defRPr>
            </a:lvl3pPr>
            <a:lvl4pPr>
              <a:buClr>
                <a:srgbClr val="66CC33"/>
              </a:buClr>
              <a:buFont typeface="Wingdings" pitchFamily="2" charset="2"/>
              <a:buChar char="Ø"/>
              <a:defRPr>
                <a:solidFill>
                  <a:schemeClr val="bg1">
                    <a:lumMod val="50000"/>
                  </a:schemeClr>
                </a:solidFill>
                <a:latin typeface="MetaSerifOT-Book" pitchFamily="50" charset="0"/>
              </a:defRPr>
            </a:lvl4pPr>
            <a:lvl5pPr>
              <a:buClr>
                <a:srgbClr val="66CC33"/>
              </a:buClr>
              <a:buFont typeface="Arial" pitchFamily="34" charset="0"/>
              <a:buChar char="•"/>
              <a:defRPr>
                <a:solidFill>
                  <a:schemeClr val="bg1">
                    <a:lumMod val="50000"/>
                  </a:schemeClr>
                </a:solidFill>
                <a:latin typeface="MetaSerifOT-Book" pitchFamily="50" charset="0"/>
              </a:defRPr>
            </a:lvl5pPr>
          </a:lstStyle>
          <a:p>
            <a:pPr lvl="0"/>
            <a:r>
              <a:rPr lang="en-US" smtClean="0"/>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raph l 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4" name="Date Placeholder 3"/>
          <p:cNvSpPr>
            <a:spLocks noGrp="1"/>
          </p:cNvSpPr>
          <p:nvPr>
            <p:ph type="dt" sz="half" idx="10"/>
          </p:nvPr>
        </p:nvSpPr>
        <p:spPr/>
        <p:txBody>
          <a:bodyPr/>
          <a:lstStyle/>
          <a:p>
            <a:fld id="{4F7CD20E-AD08-465C-A1F3-AE807EF02E77}" type="datetime1">
              <a:rPr lang="en-NZ" smtClean="0"/>
              <a:pPr/>
              <a:t>25/02/2013</a:t>
            </a:fld>
            <a:endParaRPr lang="en-NZ"/>
          </a:p>
        </p:txBody>
      </p:sp>
      <p:sp>
        <p:nvSpPr>
          <p:cNvPr id="6" name="Slide Number Placeholder 5"/>
          <p:cNvSpPr>
            <a:spLocks noGrp="1"/>
          </p:cNvSpPr>
          <p:nvPr>
            <p:ph type="sldNum" sz="quarter" idx="12"/>
          </p:nvPr>
        </p:nvSpPr>
        <p:spPr/>
        <p:txBody>
          <a:bodyPr/>
          <a:lstStyle/>
          <a:p>
            <a:fld id="{0D0E5863-33EE-4F9C-8FE6-335F8DC2464A}" type="slidenum">
              <a:rPr lang="en-NZ" smtClean="0"/>
              <a:pPr/>
              <a:t>‹#›</a:t>
            </a:fld>
            <a:endParaRPr lang="en-NZ"/>
          </a:p>
        </p:txBody>
      </p:sp>
      <p:sp>
        <p:nvSpPr>
          <p:cNvPr id="7" name="TextBox 6"/>
          <p:cNvSpPr txBox="1"/>
          <p:nvPr userDrawn="1"/>
        </p:nvSpPr>
        <p:spPr>
          <a:xfrm>
            <a:off x="4476206" y="1854926"/>
            <a:ext cx="3361509" cy="2308324"/>
          </a:xfrm>
          <a:prstGeom prst="rect">
            <a:avLst/>
          </a:prstGeom>
          <a:noFill/>
        </p:spPr>
        <p:txBody>
          <a:bodyPr wrap="square" rtlCol="0">
            <a:spAutoFit/>
          </a:bodyPr>
          <a:lstStyle/>
          <a:p>
            <a:r>
              <a:rPr lang="en-NZ" sz="4800" spc="100" baseline="0" dirty="0" smtClean="0">
                <a:solidFill>
                  <a:srgbClr val="68CC33"/>
                </a:solidFill>
                <a:latin typeface="MetaSerifOT-Black" pitchFamily="50" charset="0"/>
              </a:rPr>
              <a:t>X% Feature figure</a:t>
            </a:r>
            <a:endParaRPr lang="en-NZ" sz="4800" spc="100" baseline="0" dirty="0">
              <a:solidFill>
                <a:srgbClr val="68CC33"/>
              </a:solidFill>
              <a:latin typeface="MetaSerifOT-Black" pitchFamily="50" charset="0"/>
            </a:endParaRPr>
          </a:p>
        </p:txBody>
      </p:sp>
      <p:sp>
        <p:nvSpPr>
          <p:cNvPr id="8" name="TextBox 7"/>
          <p:cNvSpPr txBox="1"/>
          <p:nvPr userDrawn="1"/>
        </p:nvSpPr>
        <p:spPr>
          <a:xfrm>
            <a:off x="4499992" y="4293096"/>
            <a:ext cx="2809936" cy="461665"/>
          </a:xfrm>
          <a:prstGeom prst="rect">
            <a:avLst/>
          </a:prstGeom>
          <a:noFill/>
        </p:spPr>
        <p:txBody>
          <a:bodyPr wrap="none" rtlCol="0">
            <a:spAutoFit/>
          </a:bodyPr>
          <a:lstStyle/>
          <a:p>
            <a:r>
              <a:rPr lang="en-NZ" dirty="0" smtClean="0">
                <a:solidFill>
                  <a:srgbClr val="68CC33"/>
                </a:solidFill>
                <a:latin typeface="MetaSerifOT-Black" pitchFamily="50" charset="0"/>
              </a:rPr>
              <a:t>Secondary details</a:t>
            </a:r>
            <a:endParaRPr lang="en-NZ" dirty="0">
              <a:solidFill>
                <a:srgbClr val="68CC33"/>
              </a:solidFill>
              <a:latin typeface="MetaSerifOT-Black" pitchFamily="50" charset="0"/>
            </a:endParaRPr>
          </a:p>
        </p:txBody>
      </p:sp>
      <p:sp>
        <p:nvSpPr>
          <p:cNvPr id="9" name="Content Placeholder 2"/>
          <p:cNvSpPr>
            <a:spLocks noGrp="1"/>
          </p:cNvSpPr>
          <p:nvPr>
            <p:ph idx="1" hasCustomPrompt="1"/>
          </p:nvPr>
        </p:nvSpPr>
        <p:spPr>
          <a:xfrm>
            <a:off x="778692" y="1824716"/>
            <a:ext cx="3192418" cy="3208837"/>
          </a:xfrm>
          <a:prstGeom prst="rect">
            <a:avLst/>
          </a:prstGeom>
        </p:spPr>
        <p:txBody>
          <a:bodyPr>
            <a:normAutofit/>
          </a:bodyPr>
          <a:lstStyle>
            <a:lvl1pPr>
              <a:buClr>
                <a:srgbClr val="66CC33"/>
              </a:buClr>
              <a:buNone/>
              <a:defRPr sz="2800" baseline="0">
                <a:latin typeface="MetaSerifOT-Black" pitchFamily="50" charset="0"/>
              </a:defRPr>
            </a:lvl1pPr>
            <a:lvl2pPr>
              <a:buClr>
                <a:srgbClr val="66CC33"/>
              </a:buClr>
              <a:buFont typeface="Wingdings" pitchFamily="2" charset="2"/>
              <a:buChar char="§"/>
              <a:defRPr>
                <a:latin typeface="MetaSerifOT-Black" pitchFamily="50" charset="0"/>
              </a:defRPr>
            </a:lvl2pPr>
            <a:lvl3pPr>
              <a:buClr>
                <a:srgbClr val="66CC33"/>
              </a:buClr>
              <a:buFont typeface="Courier New" pitchFamily="49" charset="0"/>
              <a:buChar char="o"/>
              <a:defRPr>
                <a:latin typeface="MetaSerifOT-Black" pitchFamily="50" charset="0"/>
              </a:defRPr>
            </a:lvl3pPr>
            <a:lvl4pPr>
              <a:buClr>
                <a:srgbClr val="66CC33"/>
              </a:buClr>
              <a:buFont typeface="Wingdings" pitchFamily="2" charset="2"/>
              <a:buChar char="Ø"/>
              <a:defRPr>
                <a:latin typeface="MetaSerifOT-Black" pitchFamily="50" charset="0"/>
              </a:defRPr>
            </a:lvl4pPr>
            <a:lvl5pPr>
              <a:buClr>
                <a:srgbClr val="66CC33"/>
              </a:buClr>
              <a:buFont typeface="Arial" pitchFamily="34" charset="0"/>
              <a:buChar char="•"/>
              <a:defRPr>
                <a:latin typeface="MetaSerifOT-Black" pitchFamily="50" charset="0"/>
              </a:defRPr>
            </a:lvl5pPr>
          </a:lstStyle>
          <a:p>
            <a:pPr lvl="0"/>
            <a:r>
              <a:rPr lang="en-US" dirty="0" smtClean="0"/>
              <a:t>Insert chart here</a:t>
            </a:r>
          </a:p>
        </p:txBody>
      </p:sp>
      <p:cxnSp>
        <p:nvCxnSpPr>
          <p:cNvPr id="10" name="Straight Connector 9"/>
          <p:cNvCxnSpPr/>
          <p:nvPr userDrawn="1"/>
        </p:nvCxnSpPr>
        <p:spPr>
          <a:xfrm>
            <a:off x="467544" y="1052736"/>
            <a:ext cx="8251156" cy="1588"/>
          </a:xfrm>
          <a:prstGeom prst="line">
            <a:avLst/>
          </a:prstGeom>
          <a:ln>
            <a:solidFill>
              <a:srgbClr val="739600"/>
            </a:solidFill>
          </a:ln>
        </p:spPr>
        <p:style>
          <a:lnRef idx="1">
            <a:schemeClr val="accent1"/>
          </a:lnRef>
          <a:fillRef idx="0">
            <a:schemeClr val="accent1"/>
          </a:fillRef>
          <a:effectRef idx="0">
            <a:schemeClr val="accent1"/>
          </a:effectRef>
          <a:fontRef idx="minor">
            <a:schemeClr val="tx1"/>
          </a:fontRef>
        </p:style>
      </p:cxnSp>
      <p:pic>
        <p:nvPicPr>
          <p:cNvPr id="11" name="Picture 10" descr="KB_logo_CMYK_300.jpg"/>
          <p:cNvPicPr>
            <a:picLocks noChangeAspect="1"/>
          </p:cNvPicPr>
          <p:nvPr userDrawn="1"/>
        </p:nvPicPr>
        <p:blipFill>
          <a:blip r:embed="rId2"/>
          <a:stretch>
            <a:fillRect/>
          </a:stretch>
        </p:blipFill>
        <p:spPr>
          <a:xfrm>
            <a:off x="7956376" y="295354"/>
            <a:ext cx="763630" cy="76363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Title page - low in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576" y="2204864"/>
            <a:ext cx="4176464" cy="2952328"/>
          </a:xfrm>
        </p:spPr>
        <p:txBody>
          <a:bodyPr anchor="t">
            <a:normAutofit/>
          </a:bodyPr>
          <a:lstStyle>
            <a:lvl1pPr algn="l">
              <a:defRPr sz="6000" b="1" cap="none" baseline="0"/>
            </a:lvl1pPr>
          </a:lstStyle>
          <a:p>
            <a:r>
              <a:rPr lang="en-US" dirty="0" smtClean="0"/>
              <a:t>Three Word Headline.</a:t>
            </a:r>
            <a:endParaRPr lang="en-NZ" dirty="0"/>
          </a:p>
        </p:txBody>
      </p:sp>
      <p:sp>
        <p:nvSpPr>
          <p:cNvPr id="3" name="Text Placeholder 2"/>
          <p:cNvSpPr>
            <a:spLocks noGrp="1"/>
          </p:cNvSpPr>
          <p:nvPr>
            <p:ph type="body" idx="1" hasCustomPrompt="1"/>
          </p:nvPr>
        </p:nvSpPr>
        <p:spPr>
          <a:xfrm>
            <a:off x="755576" y="5301208"/>
            <a:ext cx="4032448" cy="564083"/>
          </a:xfrm>
        </p:spPr>
        <p:txBody>
          <a:bodyPr anchor="b">
            <a:noAutofit/>
          </a:bodyPr>
          <a:lstStyle>
            <a:lvl1pPr marL="0" indent="0">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Enter subhead here</a:t>
            </a:r>
          </a:p>
        </p:txBody>
      </p:sp>
      <p:sp>
        <p:nvSpPr>
          <p:cNvPr id="4" name="Date Placeholder 3"/>
          <p:cNvSpPr>
            <a:spLocks noGrp="1"/>
          </p:cNvSpPr>
          <p:nvPr>
            <p:ph type="dt" sz="half" idx="10"/>
          </p:nvPr>
        </p:nvSpPr>
        <p:spPr/>
        <p:txBody>
          <a:bodyPr/>
          <a:lstStyle/>
          <a:p>
            <a:fld id="{3FADF120-6CD2-4628-BEC4-8418BC9E4887}" type="datetime1">
              <a:rPr lang="en-NZ" smtClean="0"/>
              <a:pPr/>
              <a:t>25/02/2013</a:t>
            </a:fld>
            <a:endParaRPr lang="en-NZ"/>
          </a:p>
        </p:txBody>
      </p:sp>
      <p:sp>
        <p:nvSpPr>
          <p:cNvPr id="6" name="Slide Number Placeholder 5"/>
          <p:cNvSpPr>
            <a:spLocks noGrp="1"/>
          </p:cNvSpPr>
          <p:nvPr>
            <p:ph type="sldNum" sz="quarter" idx="12"/>
          </p:nvPr>
        </p:nvSpPr>
        <p:spPr/>
        <p:txBody>
          <a:bodyPr/>
          <a:lstStyle/>
          <a:p>
            <a:fld id="{0D0E5863-33EE-4F9C-8FE6-335F8DC2464A}" type="slidenum">
              <a:rPr lang="en-NZ" smtClean="0"/>
              <a:pPr/>
              <a:t>‹#›</a:t>
            </a:fld>
            <a:endParaRPr lang="en-NZ"/>
          </a:p>
        </p:txBody>
      </p:sp>
      <p:pic>
        <p:nvPicPr>
          <p:cNvPr id="7" name="Picture 6" descr="KB_logo_CMYK_300.jpg"/>
          <p:cNvPicPr>
            <a:picLocks noChangeAspect="1"/>
          </p:cNvPicPr>
          <p:nvPr userDrawn="1"/>
        </p:nvPicPr>
        <p:blipFill>
          <a:blip r:embed="rId2"/>
          <a:stretch>
            <a:fillRect/>
          </a:stretch>
        </p:blipFill>
        <p:spPr>
          <a:xfrm>
            <a:off x="7020272" y="1124744"/>
            <a:ext cx="1078991" cy="1078991"/>
          </a:xfrm>
          <a:prstGeom prst="rect">
            <a:avLst/>
          </a:prstGeom>
        </p:spPr>
      </p:pic>
      <p:sp>
        <p:nvSpPr>
          <p:cNvPr id="8" name="Rectangle 7"/>
          <p:cNvSpPr/>
          <p:nvPr userDrawn="1"/>
        </p:nvSpPr>
        <p:spPr>
          <a:xfrm>
            <a:off x="7020272" y="548681"/>
            <a:ext cx="574766" cy="576064"/>
          </a:xfrm>
          <a:prstGeom prst="rect">
            <a:avLst/>
          </a:prstGeom>
          <a:solidFill>
            <a:srgbClr val="BED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9" name="Rectangle 8"/>
          <p:cNvSpPr/>
          <p:nvPr userDrawn="1"/>
        </p:nvSpPr>
        <p:spPr>
          <a:xfrm>
            <a:off x="6444208" y="1124744"/>
            <a:ext cx="574766" cy="627017"/>
          </a:xfrm>
          <a:prstGeom prst="rect">
            <a:avLst/>
          </a:prstGeom>
          <a:solidFill>
            <a:srgbClr val="0079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NZ" sz="1100" dirty="0" smtClean="0">
                <a:latin typeface="MetaSerifOT-Black" pitchFamily="50" charset="0"/>
              </a:rPr>
              <a:t>It’s</a:t>
            </a:r>
          </a:p>
          <a:p>
            <a:pPr algn="l"/>
            <a:r>
              <a:rPr lang="en-NZ" sz="1100" dirty="0" smtClean="0">
                <a:latin typeface="MetaSerifOT-Black" pitchFamily="50" charset="0"/>
              </a:rPr>
              <a:t>Ours.</a:t>
            </a:r>
            <a:endParaRPr lang="en-NZ" sz="1100" dirty="0">
              <a:latin typeface="MetaSerifOT-Black" pitchFamily="50"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800" baseline="0"/>
            </a:lvl1pPr>
          </a:lstStyle>
          <a:p>
            <a:r>
              <a:rPr lang="en-US" dirty="0" smtClean="0"/>
              <a:t>Click to edit Master title style</a:t>
            </a:r>
            <a:endParaRPr lang="en-NZ"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dirty="0"/>
          </a:p>
        </p:txBody>
      </p:sp>
      <p:sp>
        <p:nvSpPr>
          <p:cNvPr id="4" name="Date Placeholder 3"/>
          <p:cNvSpPr>
            <a:spLocks noGrp="1"/>
          </p:cNvSpPr>
          <p:nvPr>
            <p:ph type="dt" sz="half" idx="10"/>
          </p:nvPr>
        </p:nvSpPr>
        <p:spPr/>
        <p:txBody>
          <a:bodyPr/>
          <a:lstStyle/>
          <a:p>
            <a:fld id="{8E7D2AB8-FE91-4647-A0E8-EED48C915E15}" type="datetime1">
              <a:rPr lang="en-NZ" smtClean="0"/>
              <a:pPr/>
              <a:t>25/02/2013</a:t>
            </a:fld>
            <a:endParaRPr lang="en-NZ"/>
          </a:p>
        </p:txBody>
      </p:sp>
      <p:sp>
        <p:nvSpPr>
          <p:cNvPr id="6" name="Slide Number Placeholder 5"/>
          <p:cNvSpPr>
            <a:spLocks noGrp="1"/>
          </p:cNvSpPr>
          <p:nvPr>
            <p:ph type="sldNum" sz="quarter" idx="12"/>
          </p:nvPr>
        </p:nvSpPr>
        <p:spPr/>
        <p:txBody>
          <a:bodyPr/>
          <a:lstStyle/>
          <a:p>
            <a:fld id="{0D0E5863-33EE-4F9C-8FE6-335F8DC2464A}" type="slidenum">
              <a:rPr lang="en-NZ" smtClean="0"/>
              <a:pPr/>
              <a:t>‹#›</a:t>
            </a:fld>
            <a:endParaRPr lang="en-NZ"/>
          </a:p>
        </p:txBody>
      </p:sp>
      <p:cxnSp>
        <p:nvCxnSpPr>
          <p:cNvPr id="7" name="Straight Connector 6"/>
          <p:cNvCxnSpPr/>
          <p:nvPr userDrawn="1"/>
        </p:nvCxnSpPr>
        <p:spPr>
          <a:xfrm>
            <a:off x="467544" y="1052736"/>
            <a:ext cx="8251156" cy="1588"/>
          </a:xfrm>
          <a:prstGeom prst="line">
            <a:avLst/>
          </a:prstGeom>
          <a:ln>
            <a:solidFill>
              <a:srgbClr val="739600"/>
            </a:solidFill>
          </a:ln>
        </p:spPr>
        <p:style>
          <a:lnRef idx="1">
            <a:schemeClr val="accent1"/>
          </a:lnRef>
          <a:fillRef idx="0">
            <a:schemeClr val="accent1"/>
          </a:fillRef>
          <a:effectRef idx="0">
            <a:schemeClr val="accent1"/>
          </a:effectRef>
          <a:fontRef idx="minor">
            <a:schemeClr val="tx1"/>
          </a:fontRef>
        </p:style>
      </p:cxnSp>
      <p:pic>
        <p:nvPicPr>
          <p:cNvPr id="8" name="Picture 7" descr="KB_logo_CMYK_300.jpg"/>
          <p:cNvPicPr>
            <a:picLocks noChangeAspect="1"/>
          </p:cNvPicPr>
          <p:nvPr userDrawn="1"/>
        </p:nvPicPr>
        <p:blipFill>
          <a:blip r:embed="rId2"/>
          <a:stretch>
            <a:fillRect/>
          </a:stretch>
        </p:blipFill>
        <p:spPr>
          <a:xfrm>
            <a:off x="7956376" y="295354"/>
            <a:ext cx="763630" cy="76363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lumn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etaSerifOT-Bold" pitchFamily="50" charset="0"/>
              </a:defRPr>
            </a:lvl1pPr>
          </a:lstStyle>
          <a:p>
            <a:r>
              <a:rPr lang="en-US" smtClean="0"/>
              <a:t>Click to edit Master title style</a:t>
            </a:r>
            <a:endParaRPr lang="en-NZ"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Date Placeholder 4"/>
          <p:cNvSpPr>
            <a:spLocks noGrp="1"/>
          </p:cNvSpPr>
          <p:nvPr>
            <p:ph type="dt" sz="half" idx="10"/>
          </p:nvPr>
        </p:nvSpPr>
        <p:spPr/>
        <p:txBody>
          <a:bodyPr/>
          <a:lstStyle/>
          <a:p>
            <a:fld id="{4B7B005E-5F77-42FF-AFC9-F20ADECDE35B}" type="datetime1">
              <a:rPr lang="en-NZ" smtClean="0"/>
              <a:pPr/>
              <a:t>25/02/2013</a:t>
            </a:fld>
            <a:endParaRPr lang="en-NZ"/>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NZ"/>
          </a:p>
        </p:txBody>
      </p:sp>
      <p:sp>
        <p:nvSpPr>
          <p:cNvPr id="7" name="Slide Number Placeholder 6"/>
          <p:cNvSpPr>
            <a:spLocks noGrp="1"/>
          </p:cNvSpPr>
          <p:nvPr>
            <p:ph type="sldNum" sz="quarter" idx="12"/>
          </p:nvPr>
        </p:nvSpPr>
        <p:spPr/>
        <p:txBody>
          <a:bodyPr/>
          <a:lstStyle/>
          <a:p>
            <a:fld id="{0D0E5863-33EE-4F9C-8FE6-335F8DC2464A}" type="slidenum">
              <a:rPr lang="en-NZ" smtClean="0"/>
              <a:pPr/>
              <a:t>‹#›</a:t>
            </a:fld>
            <a:endParaRPr lang="en-NZ"/>
          </a:p>
        </p:txBody>
      </p:sp>
      <p:cxnSp>
        <p:nvCxnSpPr>
          <p:cNvPr id="8" name="Straight Connector 7"/>
          <p:cNvCxnSpPr/>
          <p:nvPr userDrawn="1"/>
        </p:nvCxnSpPr>
        <p:spPr>
          <a:xfrm>
            <a:off x="467544" y="1052736"/>
            <a:ext cx="8251156" cy="1588"/>
          </a:xfrm>
          <a:prstGeom prst="line">
            <a:avLst/>
          </a:prstGeom>
          <a:ln>
            <a:solidFill>
              <a:srgbClr val="739600"/>
            </a:solidFill>
          </a:ln>
        </p:spPr>
        <p:style>
          <a:lnRef idx="1">
            <a:schemeClr val="accent1"/>
          </a:lnRef>
          <a:fillRef idx="0">
            <a:schemeClr val="accent1"/>
          </a:fillRef>
          <a:effectRef idx="0">
            <a:schemeClr val="accent1"/>
          </a:effectRef>
          <a:fontRef idx="minor">
            <a:schemeClr val="tx1"/>
          </a:fontRef>
        </p:style>
      </p:cxnSp>
      <p:pic>
        <p:nvPicPr>
          <p:cNvPr id="9" name="Picture 8" descr="KB_logo_CMYK_300.jpg"/>
          <p:cNvPicPr>
            <a:picLocks noChangeAspect="1"/>
          </p:cNvPicPr>
          <p:nvPr userDrawn="1"/>
        </p:nvPicPr>
        <p:blipFill>
          <a:blip r:embed="rId2"/>
          <a:stretch>
            <a:fillRect/>
          </a:stretch>
        </p:blipFill>
        <p:spPr>
          <a:xfrm>
            <a:off x="7956376" y="295354"/>
            <a:ext cx="763630" cy="76363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NZ" dirty="0"/>
          </a:p>
        </p:txBody>
      </p:sp>
      <p:sp>
        <p:nvSpPr>
          <p:cNvPr id="3" name="Text Placeholder 2"/>
          <p:cNvSpPr>
            <a:spLocks noGrp="1"/>
          </p:cNvSpPr>
          <p:nvPr>
            <p:ph type="body" idx="1"/>
          </p:nvPr>
        </p:nvSpPr>
        <p:spPr>
          <a:xfrm>
            <a:off x="457200" y="1535112"/>
            <a:ext cx="4040188" cy="8137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348879"/>
            <a:ext cx="4040188" cy="377728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Text Placeholder 4"/>
          <p:cNvSpPr>
            <a:spLocks noGrp="1"/>
          </p:cNvSpPr>
          <p:nvPr>
            <p:ph type="body" sz="quarter" idx="3"/>
          </p:nvPr>
        </p:nvSpPr>
        <p:spPr>
          <a:xfrm>
            <a:off x="4645025" y="1535112"/>
            <a:ext cx="4041775" cy="8137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348881"/>
            <a:ext cx="4041775" cy="37772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dirty="0"/>
          </a:p>
        </p:txBody>
      </p:sp>
      <p:sp>
        <p:nvSpPr>
          <p:cNvPr id="7" name="Date Placeholder 6"/>
          <p:cNvSpPr>
            <a:spLocks noGrp="1"/>
          </p:cNvSpPr>
          <p:nvPr>
            <p:ph type="dt" sz="half" idx="10"/>
          </p:nvPr>
        </p:nvSpPr>
        <p:spPr/>
        <p:txBody>
          <a:bodyPr/>
          <a:lstStyle/>
          <a:p>
            <a:fld id="{20BF7AEB-7C72-41C5-A97E-6EE2E7E48381}" type="datetime1">
              <a:rPr lang="en-NZ" smtClean="0"/>
              <a:pPr/>
              <a:t>25/02/2013</a:t>
            </a:fld>
            <a:endParaRPr lang="en-NZ"/>
          </a:p>
        </p:txBody>
      </p:sp>
      <p:sp>
        <p:nvSpPr>
          <p:cNvPr id="9" name="Slide Number Placeholder 8"/>
          <p:cNvSpPr>
            <a:spLocks noGrp="1"/>
          </p:cNvSpPr>
          <p:nvPr>
            <p:ph type="sldNum" sz="quarter" idx="12"/>
          </p:nvPr>
        </p:nvSpPr>
        <p:spPr/>
        <p:txBody>
          <a:bodyPr/>
          <a:lstStyle/>
          <a:p>
            <a:fld id="{0D0E5863-33EE-4F9C-8FE6-335F8DC2464A}" type="slidenum">
              <a:rPr lang="en-NZ" smtClean="0"/>
              <a:pPr/>
              <a:t>‹#›</a:t>
            </a:fld>
            <a:endParaRPr lang="en-NZ"/>
          </a:p>
        </p:txBody>
      </p:sp>
      <p:cxnSp>
        <p:nvCxnSpPr>
          <p:cNvPr id="12" name="Straight Connector 11"/>
          <p:cNvCxnSpPr/>
          <p:nvPr userDrawn="1"/>
        </p:nvCxnSpPr>
        <p:spPr>
          <a:xfrm>
            <a:off x="467544" y="1052736"/>
            <a:ext cx="8251156" cy="1588"/>
          </a:xfrm>
          <a:prstGeom prst="line">
            <a:avLst/>
          </a:prstGeom>
          <a:ln>
            <a:solidFill>
              <a:srgbClr val="739600"/>
            </a:solidFill>
          </a:ln>
        </p:spPr>
        <p:style>
          <a:lnRef idx="1">
            <a:schemeClr val="accent1"/>
          </a:lnRef>
          <a:fillRef idx="0">
            <a:schemeClr val="accent1"/>
          </a:fillRef>
          <a:effectRef idx="0">
            <a:schemeClr val="accent1"/>
          </a:effectRef>
          <a:fontRef idx="minor">
            <a:schemeClr val="tx1"/>
          </a:fontRef>
        </p:style>
      </p:cxnSp>
      <p:pic>
        <p:nvPicPr>
          <p:cNvPr id="13" name="Picture 12" descr="KB_logo_CMYK_300.jpg"/>
          <p:cNvPicPr>
            <a:picLocks noChangeAspect="1"/>
          </p:cNvPicPr>
          <p:nvPr userDrawn="1"/>
        </p:nvPicPr>
        <p:blipFill>
          <a:blip r:embed="rId2"/>
          <a:stretch>
            <a:fillRect/>
          </a:stretch>
        </p:blipFill>
        <p:spPr>
          <a:xfrm>
            <a:off x="7956376" y="295354"/>
            <a:ext cx="763630" cy="76363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Date Placeholder 2"/>
          <p:cNvSpPr>
            <a:spLocks noGrp="1"/>
          </p:cNvSpPr>
          <p:nvPr>
            <p:ph type="dt" sz="half" idx="10"/>
          </p:nvPr>
        </p:nvSpPr>
        <p:spPr/>
        <p:txBody>
          <a:bodyPr/>
          <a:lstStyle/>
          <a:p>
            <a:fld id="{F3FD0635-041A-4319-A14D-F940C4748749}" type="datetime1">
              <a:rPr lang="en-NZ" smtClean="0"/>
              <a:pPr/>
              <a:t>25/02/2013</a:t>
            </a:fld>
            <a:endParaRPr lang="en-NZ"/>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NZ"/>
          </a:p>
        </p:txBody>
      </p:sp>
      <p:sp>
        <p:nvSpPr>
          <p:cNvPr id="5" name="Slide Number Placeholder 4"/>
          <p:cNvSpPr>
            <a:spLocks noGrp="1"/>
          </p:cNvSpPr>
          <p:nvPr>
            <p:ph type="sldNum" sz="quarter" idx="12"/>
          </p:nvPr>
        </p:nvSpPr>
        <p:spPr/>
        <p:txBody>
          <a:bodyPr/>
          <a:lstStyle/>
          <a:p>
            <a:fld id="{0D0E5863-33EE-4F9C-8FE6-335F8DC2464A}" type="slidenum">
              <a:rPr lang="en-NZ" smtClean="0"/>
              <a:pPr/>
              <a:t>‹#›</a:t>
            </a:fld>
            <a:endParaRPr lang="en-NZ"/>
          </a:p>
        </p:txBody>
      </p:sp>
      <p:cxnSp>
        <p:nvCxnSpPr>
          <p:cNvPr id="6" name="Straight Connector 5"/>
          <p:cNvCxnSpPr/>
          <p:nvPr userDrawn="1"/>
        </p:nvCxnSpPr>
        <p:spPr>
          <a:xfrm>
            <a:off x="467544" y="1052736"/>
            <a:ext cx="8251156" cy="1588"/>
          </a:xfrm>
          <a:prstGeom prst="line">
            <a:avLst/>
          </a:prstGeom>
          <a:ln>
            <a:solidFill>
              <a:srgbClr val="739600"/>
            </a:solidFill>
          </a:ln>
        </p:spPr>
        <p:style>
          <a:lnRef idx="1">
            <a:schemeClr val="accent1"/>
          </a:lnRef>
          <a:fillRef idx="0">
            <a:schemeClr val="accent1"/>
          </a:fillRef>
          <a:effectRef idx="0">
            <a:schemeClr val="accent1"/>
          </a:effectRef>
          <a:fontRef idx="minor">
            <a:schemeClr val="tx1"/>
          </a:fontRef>
        </p:style>
      </p:cxnSp>
      <p:pic>
        <p:nvPicPr>
          <p:cNvPr id="7" name="Picture 6" descr="KB_logo_CMYK_300.jpg"/>
          <p:cNvPicPr>
            <a:picLocks noChangeAspect="1"/>
          </p:cNvPicPr>
          <p:nvPr userDrawn="1"/>
        </p:nvPicPr>
        <p:blipFill>
          <a:blip r:embed="rId2"/>
          <a:stretch>
            <a:fillRect/>
          </a:stretch>
        </p:blipFill>
        <p:spPr>
          <a:xfrm>
            <a:off x="7956376" y="295354"/>
            <a:ext cx="763630" cy="76363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body copy - colour">
    <p:bg>
      <p:bgPr>
        <a:solidFill>
          <a:srgbClr val="00793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smtClean="0"/>
              <a:t>Click to edit Master title style</a:t>
            </a:r>
            <a:endParaRPr lang="en-NZ" dirty="0"/>
          </a:p>
        </p:txBody>
      </p:sp>
      <p:sp>
        <p:nvSpPr>
          <p:cNvPr id="3" name="Date Placeholder 2"/>
          <p:cNvSpPr>
            <a:spLocks noGrp="1"/>
          </p:cNvSpPr>
          <p:nvPr>
            <p:ph type="dt" sz="half" idx="10"/>
          </p:nvPr>
        </p:nvSpPr>
        <p:spPr/>
        <p:txBody>
          <a:bodyPr/>
          <a:lstStyle/>
          <a:p>
            <a:fld id="{F09EB5B3-2B54-4216-9F09-AC5C5398E7EE}" type="datetime1">
              <a:rPr lang="en-NZ" smtClean="0"/>
              <a:pPr/>
              <a:t>25/02/2013</a:t>
            </a:fld>
            <a:endParaRPr lang="en-NZ"/>
          </a:p>
        </p:txBody>
      </p:sp>
      <p:sp>
        <p:nvSpPr>
          <p:cNvPr id="5" name="Slide Number Placeholder 4"/>
          <p:cNvSpPr>
            <a:spLocks noGrp="1"/>
          </p:cNvSpPr>
          <p:nvPr>
            <p:ph type="sldNum" sz="quarter" idx="12"/>
          </p:nvPr>
        </p:nvSpPr>
        <p:spPr/>
        <p:txBody>
          <a:bodyPr/>
          <a:lstStyle/>
          <a:p>
            <a:fld id="{0D0E5863-33EE-4F9C-8FE6-335F8DC2464A}" type="slidenum">
              <a:rPr lang="en-NZ" smtClean="0"/>
              <a:pPr/>
              <a:t>‹#›</a:t>
            </a:fld>
            <a:endParaRPr lang="en-NZ"/>
          </a:p>
        </p:txBody>
      </p:sp>
      <p:cxnSp>
        <p:nvCxnSpPr>
          <p:cNvPr id="6" name="Straight Connector 5"/>
          <p:cNvCxnSpPr/>
          <p:nvPr userDrawn="1"/>
        </p:nvCxnSpPr>
        <p:spPr>
          <a:xfrm>
            <a:off x="467544" y="1052736"/>
            <a:ext cx="8251156" cy="1588"/>
          </a:xfrm>
          <a:prstGeom prst="line">
            <a:avLst/>
          </a:prstGeom>
          <a:ln>
            <a:solidFill>
              <a:srgbClr val="739600"/>
            </a:solidFill>
          </a:ln>
        </p:spPr>
        <p:style>
          <a:lnRef idx="1">
            <a:schemeClr val="accent1"/>
          </a:lnRef>
          <a:fillRef idx="0">
            <a:schemeClr val="accent1"/>
          </a:fillRef>
          <a:effectRef idx="0">
            <a:schemeClr val="accent1"/>
          </a:effectRef>
          <a:fontRef idx="minor">
            <a:schemeClr val="tx1"/>
          </a:fontRef>
        </p:style>
      </p:cxnSp>
      <p:pic>
        <p:nvPicPr>
          <p:cNvPr id="7" name="Picture 6" descr="KB_logo_CMYK_300.jpg"/>
          <p:cNvPicPr>
            <a:picLocks noChangeAspect="1"/>
          </p:cNvPicPr>
          <p:nvPr userDrawn="1"/>
        </p:nvPicPr>
        <p:blipFill>
          <a:blip r:embed="rId2"/>
          <a:stretch>
            <a:fillRect/>
          </a:stretch>
        </p:blipFill>
        <p:spPr>
          <a:xfrm>
            <a:off x="7956376" y="295354"/>
            <a:ext cx="763630" cy="763630"/>
          </a:xfrm>
          <a:prstGeom prst="rect">
            <a:avLst/>
          </a:prstGeom>
        </p:spPr>
      </p:pic>
      <p:sp>
        <p:nvSpPr>
          <p:cNvPr id="8" name="Content Placeholder 2"/>
          <p:cNvSpPr>
            <a:spLocks noGrp="1"/>
          </p:cNvSpPr>
          <p:nvPr>
            <p:ph idx="1" hasCustomPrompt="1"/>
          </p:nvPr>
        </p:nvSpPr>
        <p:spPr>
          <a:xfrm>
            <a:off x="457200" y="1600200"/>
            <a:ext cx="8229600" cy="4525963"/>
          </a:xfrm>
        </p:spPr>
        <p:txBody>
          <a:bodyPr>
            <a:normAutofit/>
          </a:bodyPr>
          <a:lstStyle>
            <a:lvl1pPr>
              <a:buNone/>
              <a:defRPr sz="3600">
                <a:solidFill>
                  <a:schemeClr val="bg1"/>
                </a:solidFill>
              </a:defRPr>
            </a:lvl1pPr>
          </a:lstStyle>
          <a:p>
            <a:pPr lvl="0"/>
            <a:r>
              <a:rPr lang="en-US" dirty="0" smtClean="0"/>
              <a:t>Click to enter body copy text here. </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large copy">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66CC33"/>
                </a:solidFill>
              </a:defRPr>
            </a:lvl1pPr>
          </a:lstStyle>
          <a:p>
            <a:r>
              <a:rPr lang="en-US" smtClean="0"/>
              <a:t>Click to edit Master title style</a:t>
            </a:r>
            <a:endParaRPr lang="en-NZ" dirty="0"/>
          </a:p>
        </p:txBody>
      </p:sp>
      <p:sp>
        <p:nvSpPr>
          <p:cNvPr id="3" name="Date Placeholder 2"/>
          <p:cNvSpPr>
            <a:spLocks noGrp="1"/>
          </p:cNvSpPr>
          <p:nvPr>
            <p:ph type="dt" sz="half" idx="10"/>
          </p:nvPr>
        </p:nvSpPr>
        <p:spPr/>
        <p:txBody>
          <a:bodyPr/>
          <a:lstStyle/>
          <a:p>
            <a:fld id="{F852535D-5969-4B90-9179-7CE30CFAFF7E}" type="datetime1">
              <a:rPr lang="en-NZ" smtClean="0"/>
              <a:pPr/>
              <a:t>25/02/2013</a:t>
            </a:fld>
            <a:endParaRPr lang="en-NZ"/>
          </a:p>
        </p:txBody>
      </p:sp>
      <p:sp>
        <p:nvSpPr>
          <p:cNvPr id="5" name="Slide Number Placeholder 4"/>
          <p:cNvSpPr>
            <a:spLocks noGrp="1"/>
          </p:cNvSpPr>
          <p:nvPr>
            <p:ph type="sldNum" sz="quarter" idx="12"/>
          </p:nvPr>
        </p:nvSpPr>
        <p:spPr/>
        <p:txBody>
          <a:bodyPr/>
          <a:lstStyle/>
          <a:p>
            <a:fld id="{0D0E5863-33EE-4F9C-8FE6-335F8DC2464A}" type="slidenum">
              <a:rPr lang="en-NZ" smtClean="0"/>
              <a:pPr/>
              <a:t>‹#›</a:t>
            </a:fld>
            <a:endParaRPr lang="en-NZ"/>
          </a:p>
        </p:txBody>
      </p:sp>
      <p:cxnSp>
        <p:nvCxnSpPr>
          <p:cNvPr id="6" name="Straight Connector 5"/>
          <p:cNvCxnSpPr/>
          <p:nvPr userDrawn="1"/>
        </p:nvCxnSpPr>
        <p:spPr>
          <a:xfrm>
            <a:off x="467544" y="1052736"/>
            <a:ext cx="8251156" cy="1588"/>
          </a:xfrm>
          <a:prstGeom prst="line">
            <a:avLst/>
          </a:prstGeom>
          <a:ln>
            <a:solidFill>
              <a:srgbClr val="739600"/>
            </a:solidFill>
          </a:ln>
        </p:spPr>
        <p:style>
          <a:lnRef idx="1">
            <a:schemeClr val="accent1"/>
          </a:lnRef>
          <a:fillRef idx="0">
            <a:schemeClr val="accent1"/>
          </a:fillRef>
          <a:effectRef idx="0">
            <a:schemeClr val="accent1"/>
          </a:effectRef>
          <a:fontRef idx="minor">
            <a:schemeClr val="tx1"/>
          </a:fontRef>
        </p:style>
      </p:cxnSp>
      <p:pic>
        <p:nvPicPr>
          <p:cNvPr id="7" name="Picture 6" descr="KB_logo_CMYK_300.jpg"/>
          <p:cNvPicPr>
            <a:picLocks noChangeAspect="1"/>
          </p:cNvPicPr>
          <p:nvPr userDrawn="1"/>
        </p:nvPicPr>
        <p:blipFill>
          <a:blip r:embed="rId2"/>
          <a:stretch>
            <a:fillRect/>
          </a:stretch>
        </p:blipFill>
        <p:spPr>
          <a:xfrm>
            <a:off x="7956376" y="295354"/>
            <a:ext cx="763630" cy="763630"/>
          </a:xfrm>
          <a:prstGeom prst="rect">
            <a:avLst/>
          </a:prstGeom>
        </p:spPr>
      </p:pic>
      <p:sp>
        <p:nvSpPr>
          <p:cNvPr id="8" name="Content Placeholder 2"/>
          <p:cNvSpPr>
            <a:spLocks noGrp="1"/>
          </p:cNvSpPr>
          <p:nvPr>
            <p:ph idx="1" hasCustomPrompt="1"/>
          </p:nvPr>
        </p:nvSpPr>
        <p:spPr>
          <a:xfrm>
            <a:off x="457200" y="1600200"/>
            <a:ext cx="8229600" cy="4525963"/>
          </a:xfrm>
        </p:spPr>
        <p:txBody>
          <a:bodyPr>
            <a:normAutofit/>
          </a:bodyPr>
          <a:lstStyle>
            <a:lvl1pPr>
              <a:buNone/>
              <a:defRPr sz="3600">
                <a:solidFill>
                  <a:schemeClr val="bg1">
                    <a:lumMod val="50000"/>
                  </a:schemeClr>
                </a:solidFill>
              </a:defRPr>
            </a:lvl1pPr>
          </a:lstStyle>
          <a:p>
            <a:pPr lvl="0"/>
            <a:r>
              <a:rPr lang="en-US" dirty="0" smtClean="0"/>
              <a:t>Click to enter big body copy text here. </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imagery">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3646658-94BB-4157-A367-96C7F7391DC4}" type="datetime1">
              <a:rPr lang="en-NZ" smtClean="0"/>
              <a:pPr/>
              <a:t>25/02/2013</a:t>
            </a:fld>
            <a:endParaRPr lang="en-NZ"/>
          </a:p>
        </p:txBody>
      </p:sp>
      <p:sp>
        <p:nvSpPr>
          <p:cNvPr id="7" name="Slide Number Placeholder 6"/>
          <p:cNvSpPr>
            <a:spLocks noGrp="1"/>
          </p:cNvSpPr>
          <p:nvPr>
            <p:ph type="sldNum" sz="quarter" idx="12"/>
          </p:nvPr>
        </p:nvSpPr>
        <p:spPr/>
        <p:txBody>
          <a:bodyPr/>
          <a:lstStyle/>
          <a:p>
            <a:fld id="{0D0E5863-33EE-4F9C-8FE6-335F8DC2464A}" type="slidenum">
              <a:rPr lang="en-NZ" smtClean="0"/>
              <a:pPr/>
              <a:t>‹#›</a:t>
            </a:fld>
            <a:endParaRPr lang="en-NZ"/>
          </a:p>
        </p:txBody>
      </p:sp>
      <p:sp>
        <p:nvSpPr>
          <p:cNvPr id="8" name="Content Placeholder 2"/>
          <p:cNvSpPr>
            <a:spLocks noGrp="1"/>
          </p:cNvSpPr>
          <p:nvPr>
            <p:ph sz="half" idx="1"/>
          </p:nvPr>
        </p:nvSpPr>
        <p:spPr>
          <a:xfrm>
            <a:off x="642258" y="1577975"/>
            <a:ext cx="3529149" cy="4735739"/>
          </a:xfrm>
          <a:prstGeom prst="rect">
            <a:avLst/>
          </a:prstGeom>
        </p:spPr>
        <p:txBody>
          <a:bodyPr/>
          <a:lstStyle>
            <a:lvl1pPr>
              <a:buClr>
                <a:schemeClr val="bg1">
                  <a:lumMod val="50000"/>
                </a:schemeClr>
              </a:buClr>
              <a:buFont typeface="Arial" pitchFamily="34" charset="0"/>
              <a:buChar char="•"/>
              <a:defRPr sz="2000">
                <a:solidFill>
                  <a:schemeClr val="bg1">
                    <a:lumMod val="50000"/>
                  </a:schemeClr>
                </a:solidFill>
                <a:latin typeface="MetaSerifOT-Book" pitchFamily="50" charset="0"/>
              </a:defRPr>
            </a:lvl1pPr>
            <a:lvl2pPr>
              <a:buClr>
                <a:schemeClr val="bg1">
                  <a:lumMod val="50000"/>
                </a:schemeClr>
              </a:buClr>
              <a:buFont typeface="Arial" pitchFamily="34" charset="0"/>
              <a:buChar char="•"/>
              <a:defRPr sz="1800">
                <a:solidFill>
                  <a:schemeClr val="bg1">
                    <a:lumMod val="50000"/>
                  </a:schemeClr>
                </a:solidFill>
                <a:latin typeface="MetaSerifOT-Book" pitchFamily="50" charset="0"/>
              </a:defRPr>
            </a:lvl2pPr>
            <a:lvl3pPr>
              <a:buClr>
                <a:schemeClr val="bg1">
                  <a:lumMod val="50000"/>
                </a:schemeClr>
              </a:buClr>
              <a:buFont typeface="Arial" pitchFamily="34" charset="0"/>
              <a:buChar char="•"/>
              <a:defRPr sz="1600">
                <a:solidFill>
                  <a:schemeClr val="bg1">
                    <a:lumMod val="50000"/>
                  </a:schemeClr>
                </a:solidFill>
                <a:latin typeface="MetaSerifOT-Book" pitchFamily="50" charset="0"/>
              </a:defRPr>
            </a:lvl3pPr>
            <a:lvl4pPr>
              <a:buClr>
                <a:schemeClr val="bg1">
                  <a:lumMod val="50000"/>
                </a:schemeClr>
              </a:buClr>
              <a:buFont typeface="Arial" pitchFamily="34" charset="0"/>
              <a:buChar char="•"/>
              <a:defRPr sz="1400">
                <a:solidFill>
                  <a:schemeClr val="bg1">
                    <a:lumMod val="50000"/>
                  </a:schemeClr>
                </a:solidFill>
                <a:latin typeface="MetaSerifOT-Book" pitchFamily="50" charset="0"/>
              </a:defRPr>
            </a:lvl4pPr>
            <a:lvl5pPr>
              <a:buClr>
                <a:schemeClr val="bg1">
                  <a:lumMod val="50000"/>
                </a:schemeClr>
              </a:buClr>
              <a:buFont typeface="Arial" pitchFamily="34" charset="0"/>
              <a:buChar char="•"/>
              <a:defRPr sz="1200">
                <a:solidFill>
                  <a:schemeClr val="bg1">
                    <a:lumMod val="50000"/>
                  </a:schemeClr>
                </a:solidFill>
                <a:latin typeface="MetaSerifOT-Book" pitchFamily="50"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dirty="0"/>
          </a:p>
        </p:txBody>
      </p:sp>
      <p:sp>
        <p:nvSpPr>
          <p:cNvPr id="9" name="Content Placeholder 2"/>
          <p:cNvSpPr>
            <a:spLocks noGrp="1"/>
          </p:cNvSpPr>
          <p:nvPr>
            <p:ph sz="half" idx="13"/>
          </p:nvPr>
        </p:nvSpPr>
        <p:spPr>
          <a:xfrm>
            <a:off x="4981303" y="1573621"/>
            <a:ext cx="3347720" cy="3583571"/>
          </a:xfrm>
          <a:prstGeom prst="rect">
            <a:avLst/>
          </a:prstGeom>
          <a:solidFill>
            <a:srgbClr val="A5D867"/>
          </a:solidFill>
        </p:spPr>
        <p:txBody>
          <a:bodyPr/>
          <a:lstStyle>
            <a:lvl1pPr>
              <a:buClr>
                <a:srgbClr val="68CC33"/>
              </a:buClr>
              <a:buNone/>
              <a:defRPr sz="2800"/>
            </a:lvl1pPr>
            <a:lvl2pPr>
              <a:buClr>
                <a:srgbClr val="68CC33"/>
              </a:buClr>
              <a:buFont typeface="Courier New" pitchFamily="49" charset="0"/>
              <a:buChar char="o"/>
              <a:defRPr sz="2400"/>
            </a:lvl2pPr>
            <a:lvl3pPr>
              <a:buClr>
                <a:srgbClr val="68CC33"/>
              </a:buClr>
              <a:buFont typeface="Wingdings" pitchFamily="2" charset="2"/>
              <a:buChar char="§"/>
              <a:defRPr sz="2000"/>
            </a:lvl3pPr>
            <a:lvl4pPr>
              <a:buClr>
                <a:srgbClr val="68CC33"/>
              </a:buClr>
              <a:buFont typeface="Wingdings" pitchFamily="2" charset="2"/>
              <a:buChar char="Ø"/>
              <a:defRPr sz="1800"/>
            </a:lvl4pPr>
            <a:lvl5pPr>
              <a:buClr>
                <a:srgbClr val="68CC33"/>
              </a:buClr>
              <a:buFont typeface="Arial" pitchFamily="34" charset="0"/>
              <a:buChar cha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10" name="Rectangle 9"/>
          <p:cNvSpPr/>
          <p:nvPr userDrawn="1"/>
        </p:nvSpPr>
        <p:spPr>
          <a:xfrm>
            <a:off x="4985658" y="5157192"/>
            <a:ext cx="1454331" cy="1261026"/>
          </a:xfrm>
          <a:prstGeom prst="rect">
            <a:avLst/>
          </a:prstGeom>
          <a:solidFill>
            <a:srgbClr val="5368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1" name="Rectangle 10"/>
          <p:cNvSpPr/>
          <p:nvPr userDrawn="1"/>
        </p:nvSpPr>
        <p:spPr>
          <a:xfrm>
            <a:off x="4354285" y="4467496"/>
            <a:ext cx="635726" cy="683623"/>
          </a:xfrm>
          <a:prstGeom prst="rect">
            <a:avLst/>
          </a:prstGeom>
          <a:solidFill>
            <a:srgbClr val="7AB8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itle 1"/>
          <p:cNvSpPr>
            <a:spLocks noGrp="1"/>
          </p:cNvSpPr>
          <p:nvPr>
            <p:ph type="title"/>
          </p:nvPr>
        </p:nvSpPr>
        <p:spPr>
          <a:xfrm>
            <a:off x="457200" y="274638"/>
            <a:ext cx="8229600" cy="1143000"/>
          </a:xfrm>
        </p:spPr>
        <p:txBody>
          <a:bodyPr/>
          <a:lstStyle/>
          <a:p>
            <a:r>
              <a:rPr lang="en-US" smtClean="0"/>
              <a:t>Click to edit Master title style</a:t>
            </a:r>
            <a:endParaRPr lang="en-NZ"/>
          </a:p>
        </p:txBody>
      </p:sp>
      <p:cxnSp>
        <p:nvCxnSpPr>
          <p:cNvPr id="13" name="Straight Connector 12"/>
          <p:cNvCxnSpPr/>
          <p:nvPr userDrawn="1"/>
        </p:nvCxnSpPr>
        <p:spPr>
          <a:xfrm>
            <a:off x="467544" y="1052736"/>
            <a:ext cx="8251156" cy="1588"/>
          </a:xfrm>
          <a:prstGeom prst="line">
            <a:avLst/>
          </a:prstGeom>
          <a:ln>
            <a:solidFill>
              <a:srgbClr val="739600"/>
            </a:solidFill>
          </a:ln>
        </p:spPr>
        <p:style>
          <a:lnRef idx="1">
            <a:schemeClr val="accent1"/>
          </a:lnRef>
          <a:fillRef idx="0">
            <a:schemeClr val="accent1"/>
          </a:fillRef>
          <a:effectRef idx="0">
            <a:schemeClr val="accent1"/>
          </a:effectRef>
          <a:fontRef idx="minor">
            <a:schemeClr val="tx1"/>
          </a:fontRef>
        </p:style>
      </p:cxnSp>
      <p:pic>
        <p:nvPicPr>
          <p:cNvPr id="14" name="Picture 13" descr="KB_logo_CMYK_300.jpg"/>
          <p:cNvPicPr>
            <a:picLocks noChangeAspect="1"/>
          </p:cNvPicPr>
          <p:nvPr userDrawn="1"/>
        </p:nvPicPr>
        <p:blipFill>
          <a:blip r:embed="rId2"/>
          <a:stretch>
            <a:fillRect/>
          </a:stretch>
        </p:blipFill>
        <p:spPr>
          <a:xfrm>
            <a:off x="7956376" y="295354"/>
            <a:ext cx="763630" cy="76363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NZ"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NZ"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D5A9F9-DAF6-4B2B-89F1-6D9593FB58B5}" type="datetime1">
              <a:rPr lang="en-NZ" smtClean="0"/>
              <a:pPr/>
              <a:t>25/02/2013</a:t>
            </a:fld>
            <a:endParaRPr lang="en-NZ"/>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0E5863-33EE-4F9C-8FE6-335F8DC2464A}" type="slidenum">
              <a:rPr lang="en-NZ" smtClean="0"/>
              <a:pPr/>
              <a:t>‹#›</a:t>
            </a:fld>
            <a:endParaRPr lang="en-NZ" dirty="0"/>
          </a:p>
        </p:txBody>
      </p:sp>
    </p:spTree>
  </p:cSld>
  <p:clrMap bg1="lt1" tx1="dk1" bg2="lt2" tx2="dk2" accent1="accent1" accent2="accent2" accent3="accent3" accent4="accent4" accent5="accent5" accent6="accent6" hlink="hlink" folHlink="folHlink"/>
  <p:sldLayoutIdLst>
    <p:sldLayoutId id="2147483662" r:id="rId1"/>
    <p:sldLayoutId id="2147483651" r:id="rId2"/>
    <p:sldLayoutId id="2147483650" r:id="rId3"/>
    <p:sldLayoutId id="2147483652" r:id="rId4"/>
    <p:sldLayoutId id="2147483653" r:id="rId5"/>
    <p:sldLayoutId id="2147483654" r:id="rId6"/>
    <p:sldLayoutId id="2147483660" r:id="rId7"/>
    <p:sldLayoutId id="2147483661" r:id="rId8"/>
    <p:sldLayoutId id="2147483656" r:id="rId9"/>
    <p:sldLayoutId id="2147483657" r:id="rId10"/>
    <p:sldLayoutId id="2147483658" r:id="rId11"/>
  </p:sldLayoutIdLst>
  <p:hf hdr="0" dt="0"/>
  <p:txStyles>
    <p:titleStyle>
      <a:lvl1pPr algn="l" defTabSz="914400" rtl="0" eaLnBrk="1" latinLnBrk="0" hangingPunct="1">
        <a:spcBef>
          <a:spcPct val="0"/>
        </a:spcBef>
        <a:buNone/>
        <a:defRPr sz="2800" kern="1200" spc="40" baseline="0">
          <a:solidFill>
            <a:srgbClr val="66CC33"/>
          </a:solidFill>
          <a:latin typeface="MetaSerifOT-Bold" pitchFamily="50" charset="0"/>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baseline="0">
          <a:solidFill>
            <a:schemeClr val="bg1">
              <a:lumMod val="50000"/>
            </a:schemeClr>
          </a:solidFill>
          <a:latin typeface="MetaSerifOT-Book" pitchFamily="50" charset="0"/>
          <a:ea typeface="+mn-ea"/>
          <a:cs typeface="+mn-cs"/>
        </a:defRPr>
      </a:lvl1pPr>
      <a:lvl2pPr marL="742950" indent="-285750" algn="l" defTabSz="914400" rtl="0" eaLnBrk="1" latinLnBrk="0" hangingPunct="1">
        <a:spcBef>
          <a:spcPct val="20000"/>
        </a:spcBef>
        <a:buFont typeface="Arial" pitchFamily="34" charset="0"/>
        <a:buChar char="–"/>
        <a:defRPr sz="2200" kern="1200" baseline="0">
          <a:solidFill>
            <a:schemeClr val="bg1">
              <a:lumMod val="50000"/>
            </a:schemeClr>
          </a:solidFill>
          <a:latin typeface="MetaSerifOT-Book" pitchFamily="50" charset="0"/>
          <a:ea typeface="+mn-ea"/>
          <a:cs typeface="+mn-cs"/>
        </a:defRPr>
      </a:lvl2pPr>
      <a:lvl3pPr marL="1143000" indent="-228600" algn="l" defTabSz="914400" rtl="0" eaLnBrk="1" latinLnBrk="0" hangingPunct="1">
        <a:spcBef>
          <a:spcPct val="20000"/>
        </a:spcBef>
        <a:buFont typeface="Arial" pitchFamily="34" charset="0"/>
        <a:buChar char="•"/>
        <a:defRPr sz="2000" kern="1200" baseline="0">
          <a:solidFill>
            <a:schemeClr val="bg1">
              <a:lumMod val="50000"/>
            </a:schemeClr>
          </a:solidFill>
          <a:latin typeface="MetaSerifOT-Book" pitchFamily="50" charset="0"/>
          <a:ea typeface="+mn-ea"/>
          <a:cs typeface="+mn-cs"/>
        </a:defRPr>
      </a:lvl3pPr>
      <a:lvl4pPr marL="1600200" indent="-228600" algn="l" defTabSz="914400" rtl="0" eaLnBrk="1" latinLnBrk="0" hangingPunct="1">
        <a:spcBef>
          <a:spcPct val="20000"/>
        </a:spcBef>
        <a:buFont typeface="Arial" pitchFamily="34" charset="0"/>
        <a:buChar char="–"/>
        <a:defRPr sz="1800" kern="1200" baseline="0">
          <a:solidFill>
            <a:schemeClr val="bg1">
              <a:lumMod val="50000"/>
            </a:schemeClr>
          </a:solidFill>
          <a:latin typeface="MetaSerifOT-Book" pitchFamily="50" charset="0"/>
          <a:ea typeface="+mn-ea"/>
          <a:cs typeface="+mn-cs"/>
        </a:defRPr>
      </a:lvl4pPr>
      <a:lvl5pPr marL="2057400" indent="-228600" algn="l" defTabSz="914400" rtl="0" eaLnBrk="1" latinLnBrk="0" hangingPunct="1">
        <a:spcBef>
          <a:spcPct val="20000"/>
        </a:spcBef>
        <a:buFont typeface="Arial" pitchFamily="34" charset="0"/>
        <a:buChar char="»"/>
        <a:defRPr sz="1600" kern="1200" baseline="0">
          <a:solidFill>
            <a:schemeClr val="bg1">
              <a:lumMod val="50000"/>
            </a:schemeClr>
          </a:solidFill>
          <a:latin typeface="MetaSerifOT-Book"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NZ" dirty="0" smtClean="0"/>
              <a:t>MEDIA BRIEFING </a:t>
            </a:r>
            <a:endParaRPr lang="en-NZ" dirty="0"/>
          </a:p>
        </p:txBody>
      </p:sp>
      <p:sp>
        <p:nvSpPr>
          <p:cNvPr id="3" name="Subtitle 2"/>
          <p:cNvSpPr>
            <a:spLocks noGrp="1"/>
          </p:cNvSpPr>
          <p:nvPr>
            <p:ph type="subTitle" idx="1"/>
          </p:nvPr>
        </p:nvSpPr>
        <p:spPr>
          <a:xfrm>
            <a:off x="467544" y="5805264"/>
            <a:ext cx="8280920" cy="504056"/>
          </a:xfrm>
        </p:spPr>
        <p:txBody>
          <a:bodyPr/>
          <a:lstStyle/>
          <a:p>
            <a:r>
              <a:rPr lang="en-NZ" dirty="0" smtClean="0"/>
              <a:t>Financial Results – 6 months ended 31 December 2012</a:t>
            </a:r>
            <a:endParaRPr lang="en-NZ"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Kiwibank credit rating</a:t>
            </a:r>
            <a:endParaRPr lang="en-NZ" dirty="0"/>
          </a:p>
        </p:txBody>
      </p:sp>
      <p:sp>
        <p:nvSpPr>
          <p:cNvPr id="3" name="Slide Number Placeholder 2"/>
          <p:cNvSpPr>
            <a:spLocks noGrp="1"/>
          </p:cNvSpPr>
          <p:nvPr>
            <p:ph type="sldNum" sz="quarter" idx="12"/>
          </p:nvPr>
        </p:nvSpPr>
        <p:spPr/>
        <p:txBody>
          <a:bodyPr/>
          <a:lstStyle/>
          <a:p>
            <a:fld id="{0D0E5863-33EE-4F9C-8FE6-335F8DC2464A}" type="slidenum">
              <a:rPr lang="en-NZ" smtClean="0"/>
              <a:pPr/>
              <a:t>10</a:t>
            </a:fld>
            <a:endParaRPr lang="en-NZ"/>
          </a:p>
        </p:txBody>
      </p:sp>
      <p:sp>
        <p:nvSpPr>
          <p:cNvPr id="5" name="Content Placeholder 2"/>
          <p:cNvSpPr>
            <a:spLocks noGrp="1"/>
          </p:cNvSpPr>
          <p:nvPr>
            <p:ph idx="1"/>
          </p:nvPr>
        </p:nvSpPr>
        <p:spPr>
          <a:xfrm>
            <a:off x="457200" y="1335397"/>
            <a:ext cx="8229600" cy="4525963"/>
          </a:xfrm>
        </p:spPr>
        <p:txBody>
          <a:bodyPr>
            <a:noAutofit/>
          </a:bodyPr>
          <a:lstStyle/>
          <a:p>
            <a:pPr marL="0" indent="0" algn="just">
              <a:spcBef>
                <a:spcPts val="600"/>
              </a:spcBef>
              <a:spcAft>
                <a:spcPts val="600"/>
              </a:spcAft>
              <a:buClr>
                <a:schemeClr val="bg1">
                  <a:lumMod val="50000"/>
                </a:schemeClr>
              </a:buClr>
              <a:buSzPct val="150000"/>
            </a:pPr>
            <a:r>
              <a:rPr lang="en-NZ" sz="1800" dirty="0" smtClean="0"/>
              <a:t>In October 2012, Standard &amp; Poor’s lowered Kiwibank’s credit rating one point </a:t>
            </a:r>
            <a:r>
              <a:rPr lang="en-NZ" sz="1800" smtClean="0"/>
              <a:t>to A+ </a:t>
            </a:r>
            <a:r>
              <a:rPr lang="en-NZ" sz="1800" dirty="0" smtClean="0"/>
              <a:t>(outlook stable).  This mirrored the rating change to the Bank’s owner, New Zealand Post.</a:t>
            </a:r>
          </a:p>
          <a:p>
            <a:pPr marL="0" indent="0" algn="just">
              <a:spcBef>
                <a:spcPts val="600"/>
              </a:spcBef>
              <a:spcAft>
                <a:spcPts val="600"/>
              </a:spcAft>
              <a:buClr>
                <a:schemeClr val="bg1">
                  <a:lumMod val="50000"/>
                </a:schemeClr>
              </a:buClr>
              <a:buSzPct val="150000"/>
            </a:pPr>
            <a:r>
              <a:rPr lang="en-NZ" sz="1800" dirty="0" smtClean="0"/>
              <a:t>The rating is among the highest of the trading banks operating throughout the world.</a:t>
            </a:r>
          </a:p>
          <a:p>
            <a:pPr algn="just">
              <a:spcBef>
                <a:spcPts val="600"/>
              </a:spcBef>
              <a:spcAft>
                <a:spcPts val="600"/>
              </a:spcAft>
              <a:buClr>
                <a:schemeClr val="bg1">
                  <a:lumMod val="50000"/>
                </a:schemeClr>
              </a:buClr>
              <a:buSzPct val="150000"/>
              <a:buFont typeface="Wingdings" pitchFamily="2" charset="2"/>
              <a:buChar char="§"/>
            </a:pPr>
            <a:endParaRPr lang="en-NZ" sz="1800" dirty="0" smtClean="0"/>
          </a:p>
          <a:p>
            <a:endParaRPr lang="en-NZ"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Kiwibank business banking </a:t>
            </a:r>
            <a:endParaRPr lang="en-NZ" dirty="0"/>
          </a:p>
        </p:txBody>
      </p:sp>
      <p:sp>
        <p:nvSpPr>
          <p:cNvPr id="3" name="Slide Number Placeholder 2"/>
          <p:cNvSpPr>
            <a:spLocks noGrp="1"/>
          </p:cNvSpPr>
          <p:nvPr>
            <p:ph type="sldNum" sz="quarter" idx="12"/>
          </p:nvPr>
        </p:nvSpPr>
        <p:spPr/>
        <p:txBody>
          <a:bodyPr/>
          <a:lstStyle/>
          <a:p>
            <a:fld id="{0D0E5863-33EE-4F9C-8FE6-335F8DC2464A}" type="slidenum">
              <a:rPr lang="en-NZ" smtClean="0"/>
              <a:pPr/>
              <a:t>11</a:t>
            </a:fld>
            <a:endParaRPr lang="en-NZ"/>
          </a:p>
        </p:txBody>
      </p:sp>
      <p:sp>
        <p:nvSpPr>
          <p:cNvPr id="7" name="Content Placeholder 2"/>
          <p:cNvSpPr txBox="1">
            <a:spLocks/>
          </p:cNvSpPr>
          <p:nvPr/>
        </p:nvSpPr>
        <p:spPr>
          <a:xfrm>
            <a:off x="457200" y="1335397"/>
            <a:ext cx="8229600" cy="4525963"/>
          </a:xfrm>
          <a:prstGeom prst="rect">
            <a:avLst/>
          </a:prstGeom>
        </p:spPr>
        <p:txBody>
          <a:bodyPr vert="horz" lIns="91440" tIns="45720" rIns="91440" bIns="45720" rtlCol="0">
            <a:noAutofit/>
          </a:bodyPr>
          <a:lstStyle/>
          <a:p>
            <a:pPr marL="342900" marR="0" lvl="0" indent="-342900" algn="just" defTabSz="914400" rtl="0" eaLnBrk="1" fontAlgn="auto" latinLnBrk="0" hangingPunct="1">
              <a:lnSpc>
                <a:spcPct val="100000"/>
              </a:lnSpc>
              <a:spcBef>
                <a:spcPts val="600"/>
              </a:spcBef>
              <a:spcAft>
                <a:spcPts val="600"/>
              </a:spcAft>
              <a:buClr>
                <a:schemeClr val="bg1">
                  <a:lumMod val="50000"/>
                </a:schemeClr>
              </a:buClr>
              <a:buSzPct val="150000"/>
              <a:tabLst/>
              <a:defRPr/>
            </a:pPr>
            <a:r>
              <a:rPr kumimoji="0" lang="en-NZ" sz="2800" b="0" i="0" u="none" strike="noStrike" kern="1200" cap="none" spc="0" normalizeH="0" baseline="0" noProof="0" dirty="0" smtClean="0">
                <a:ln>
                  <a:noFill/>
                </a:ln>
                <a:solidFill>
                  <a:schemeClr val="bg1">
                    <a:lumMod val="50000"/>
                  </a:schemeClr>
                </a:solidFill>
                <a:effectLst/>
                <a:uLnTx/>
                <a:uFillTx/>
                <a:latin typeface="MetaSerifOT-Book" pitchFamily="50" charset="0"/>
                <a:ea typeface="+mn-ea"/>
                <a:cs typeface="+mn-cs"/>
              </a:rPr>
              <a:t>Business Banking:</a:t>
            </a:r>
            <a:r>
              <a:rPr kumimoji="0" lang="en-NZ" sz="2800" b="0" i="0" u="none" strike="noStrike" kern="1200" cap="none" spc="0" normalizeH="0" noProof="0" dirty="0" smtClean="0">
                <a:ln>
                  <a:noFill/>
                </a:ln>
                <a:solidFill>
                  <a:schemeClr val="bg1">
                    <a:lumMod val="50000"/>
                  </a:schemeClr>
                </a:solidFill>
                <a:effectLst/>
                <a:uLnTx/>
                <a:uFillTx/>
                <a:latin typeface="MetaSerifOT-Book" pitchFamily="50" charset="0"/>
                <a:ea typeface="+mn-ea"/>
                <a:cs typeface="+mn-cs"/>
              </a:rPr>
              <a:t> A growth sector </a:t>
            </a:r>
          </a:p>
          <a:p>
            <a:pPr marL="342900" indent="-342900" algn="just">
              <a:spcBef>
                <a:spcPts val="600"/>
              </a:spcBef>
              <a:spcAft>
                <a:spcPts val="600"/>
              </a:spcAft>
              <a:buClr>
                <a:schemeClr val="bg1">
                  <a:lumMod val="50000"/>
                </a:schemeClr>
              </a:buClr>
              <a:buSzPct val="150000"/>
              <a:buFont typeface="Wingdings" pitchFamily="2" charset="2"/>
              <a:buChar char="§"/>
              <a:defRPr/>
            </a:pPr>
            <a:r>
              <a:rPr lang="en-NZ" dirty="0" smtClean="0">
                <a:solidFill>
                  <a:schemeClr val="bg1">
                    <a:lumMod val="50000"/>
                  </a:schemeClr>
                </a:solidFill>
                <a:latin typeface="MetaSerifOT-Book" pitchFamily="50" charset="0"/>
              </a:rPr>
              <a:t>We serve business and all their related personal needs</a:t>
            </a:r>
          </a:p>
          <a:p>
            <a:pPr marL="342900" indent="-342900" algn="just">
              <a:spcBef>
                <a:spcPts val="600"/>
              </a:spcBef>
              <a:spcAft>
                <a:spcPts val="600"/>
              </a:spcAft>
              <a:buClr>
                <a:schemeClr val="bg1">
                  <a:lumMod val="50000"/>
                </a:schemeClr>
              </a:buClr>
              <a:buSzPct val="150000"/>
              <a:buFont typeface="Wingdings" pitchFamily="2" charset="2"/>
              <a:buChar char="§"/>
              <a:defRPr/>
            </a:pPr>
            <a:r>
              <a:rPr lang="en-NZ" dirty="0" smtClean="0">
                <a:solidFill>
                  <a:schemeClr val="bg1">
                    <a:lumMod val="50000"/>
                  </a:schemeClr>
                </a:solidFill>
                <a:latin typeface="MetaSerifOT-Book" pitchFamily="50" charset="0"/>
              </a:rPr>
              <a:t>Target market is New Zealand SME’s.  They represent over 90% of Kiwi business (Source: NZ Statistics, Feb 2013) and are core to our economy.  </a:t>
            </a:r>
          </a:p>
          <a:p>
            <a:pPr marL="342900" lvl="0" indent="-342900" algn="just">
              <a:spcBef>
                <a:spcPts val="600"/>
              </a:spcBef>
              <a:spcAft>
                <a:spcPts val="600"/>
              </a:spcAft>
              <a:buClr>
                <a:schemeClr val="bg1">
                  <a:lumMod val="50000"/>
                </a:schemeClr>
              </a:buClr>
              <a:buSzPct val="150000"/>
              <a:buFont typeface="Wingdings" pitchFamily="2" charset="2"/>
              <a:buChar char="§"/>
              <a:defRPr/>
            </a:pPr>
            <a:r>
              <a:rPr lang="en-NZ" dirty="0" smtClean="0">
                <a:solidFill>
                  <a:schemeClr val="bg1">
                    <a:lumMod val="50000"/>
                  </a:schemeClr>
                </a:solidFill>
                <a:latin typeface="MetaSerifOT-Book" pitchFamily="50" charset="0"/>
              </a:rPr>
              <a:t>Today we have 33,000 businesses and have grown by 8% over the last year</a:t>
            </a:r>
          </a:p>
          <a:p>
            <a:pPr marL="342900" lvl="0" indent="-342900" algn="just">
              <a:spcBef>
                <a:spcPts val="600"/>
              </a:spcBef>
              <a:spcAft>
                <a:spcPts val="600"/>
              </a:spcAft>
              <a:buClr>
                <a:schemeClr val="bg1">
                  <a:lumMod val="50000"/>
                </a:schemeClr>
              </a:buClr>
              <a:buSzPct val="150000"/>
              <a:buFont typeface="Wingdings" pitchFamily="2" charset="2"/>
              <a:buChar char="§"/>
              <a:defRPr/>
            </a:pPr>
            <a:r>
              <a:rPr lang="en-NZ" smtClean="0">
                <a:solidFill>
                  <a:schemeClr val="bg1">
                    <a:lumMod val="50000"/>
                  </a:schemeClr>
                </a:solidFill>
                <a:latin typeface="MetaSerifOT-Book" pitchFamily="50" charset="0"/>
              </a:rPr>
              <a:t>There are 115 </a:t>
            </a:r>
            <a:r>
              <a:rPr lang="en-NZ" dirty="0" smtClean="0">
                <a:solidFill>
                  <a:schemeClr val="bg1">
                    <a:lumMod val="50000"/>
                  </a:schemeClr>
                </a:solidFill>
                <a:latin typeface="MetaSerifOT-Book" pitchFamily="50" charset="0"/>
              </a:rPr>
              <a:t>Kiwibank business specialists nationwide</a:t>
            </a:r>
          </a:p>
          <a:p>
            <a:pPr marL="342900" lvl="0" indent="-342900" algn="just">
              <a:spcBef>
                <a:spcPts val="600"/>
              </a:spcBef>
              <a:spcAft>
                <a:spcPts val="600"/>
              </a:spcAft>
              <a:buClr>
                <a:schemeClr val="bg1">
                  <a:lumMod val="50000"/>
                </a:schemeClr>
              </a:buClr>
              <a:buSzPct val="150000"/>
              <a:buFont typeface="Wingdings" pitchFamily="2" charset="2"/>
              <a:buChar char="§"/>
              <a:defRPr/>
            </a:pPr>
            <a:r>
              <a:rPr lang="en-NZ" dirty="0" smtClean="0">
                <a:solidFill>
                  <a:schemeClr val="bg1">
                    <a:lumMod val="50000"/>
                  </a:schemeClr>
                </a:solidFill>
                <a:latin typeface="MetaSerifOT-Book" pitchFamily="50" charset="0"/>
              </a:rPr>
              <a:t>We have a full suite of banking services including specialised business products</a:t>
            </a:r>
          </a:p>
          <a:p>
            <a:pPr marL="342900" indent="-342900" algn="just">
              <a:spcBef>
                <a:spcPts val="600"/>
              </a:spcBef>
              <a:spcAft>
                <a:spcPts val="600"/>
              </a:spcAft>
              <a:buClr>
                <a:schemeClr val="bg1">
                  <a:lumMod val="50000"/>
                </a:schemeClr>
              </a:buClr>
              <a:buSzPct val="150000"/>
              <a:buFont typeface="Wingdings" pitchFamily="2" charset="2"/>
              <a:buChar char="§"/>
              <a:defRPr/>
            </a:pPr>
            <a:r>
              <a:rPr lang="en-NZ" dirty="0" smtClean="0">
                <a:solidFill>
                  <a:schemeClr val="bg1">
                    <a:lumMod val="50000"/>
                  </a:schemeClr>
                </a:solidFill>
                <a:latin typeface="MetaSerifOT-Book" pitchFamily="50" charset="0"/>
              </a:rPr>
              <a:t>Our current and future focus is to enable our customers to spend more time on their business by making their banking easy.  </a:t>
            </a:r>
          </a:p>
          <a:p>
            <a:pPr marL="342900" marR="0" lvl="0" indent="-342900" algn="just" defTabSz="914400" rtl="0" eaLnBrk="1" fontAlgn="auto" latinLnBrk="0" hangingPunct="1">
              <a:lnSpc>
                <a:spcPct val="100000"/>
              </a:lnSpc>
              <a:spcBef>
                <a:spcPts val="600"/>
              </a:spcBef>
              <a:spcAft>
                <a:spcPts val="600"/>
              </a:spcAft>
              <a:buClr>
                <a:schemeClr val="bg1">
                  <a:lumMod val="50000"/>
                </a:schemeClr>
              </a:buClr>
              <a:buSzPct val="150000"/>
              <a:buFont typeface="Wingdings" pitchFamily="2" charset="2"/>
              <a:buChar char="§"/>
              <a:tabLst/>
              <a:defRPr/>
            </a:pPr>
            <a:endParaRPr kumimoji="0" lang="en-NZ" sz="1800" b="0" i="0" u="none" strike="noStrike" kern="1200" cap="none" spc="0" normalizeH="0" baseline="0" noProof="0" dirty="0" smtClean="0">
              <a:ln>
                <a:noFill/>
              </a:ln>
              <a:solidFill>
                <a:schemeClr val="bg1">
                  <a:lumMod val="50000"/>
                </a:schemeClr>
              </a:solidFill>
              <a:effectLst/>
              <a:uLnTx/>
              <a:uFillTx/>
              <a:latin typeface="MetaSerifOT-Book" pitchFamily="50"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NZ" sz="3600" b="0" i="0" u="none" strike="noStrike" kern="1200" cap="none" spc="0" normalizeH="0" baseline="0" noProof="0" dirty="0">
              <a:ln>
                <a:noFill/>
              </a:ln>
              <a:solidFill>
                <a:schemeClr val="bg1">
                  <a:lumMod val="50000"/>
                </a:schemeClr>
              </a:solidFill>
              <a:effectLst/>
              <a:uLnTx/>
              <a:uFillTx/>
              <a:latin typeface="MetaSerifOT-Book" pitchFamily="50" charset="0"/>
              <a:ea typeface="+mn-ea"/>
              <a:cs typeface="+mn-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Kiwi Group Holdings</a:t>
            </a:r>
            <a:endParaRPr lang="en-NZ" dirty="0"/>
          </a:p>
        </p:txBody>
      </p:sp>
      <p:sp>
        <p:nvSpPr>
          <p:cNvPr id="3" name="Slide Number Placeholder 2"/>
          <p:cNvSpPr>
            <a:spLocks noGrp="1"/>
          </p:cNvSpPr>
          <p:nvPr>
            <p:ph type="sldNum" sz="quarter" idx="12"/>
          </p:nvPr>
        </p:nvSpPr>
        <p:spPr/>
        <p:txBody>
          <a:bodyPr/>
          <a:lstStyle/>
          <a:p>
            <a:fld id="{0D0E5863-33EE-4F9C-8FE6-335F8DC2464A}" type="slidenum">
              <a:rPr lang="en-NZ" smtClean="0"/>
              <a:pPr/>
              <a:t>12</a:t>
            </a:fld>
            <a:endParaRPr lang="en-NZ"/>
          </a:p>
        </p:txBody>
      </p:sp>
      <p:sp>
        <p:nvSpPr>
          <p:cNvPr id="5" name="Content Placeholder 2"/>
          <p:cNvSpPr>
            <a:spLocks noGrp="1"/>
          </p:cNvSpPr>
          <p:nvPr>
            <p:ph idx="1"/>
          </p:nvPr>
        </p:nvSpPr>
        <p:spPr>
          <a:xfrm>
            <a:off x="457200" y="1335397"/>
            <a:ext cx="8229600" cy="4525963"/>
          </a:xfrm>
        </p:spPr>
        <p:txBody>
          <a:bodyPr>
            <a:noAutofit/>
          </a:bodyPr>
          <a:lstStyle/>
          <a:p>
            <a:pPr marL="0" indent="0" algn="just">
              <a:spcBef>
                <a:spcPts val="600"/>
              </a:spcBef>
              <a:spcAft>
                <a:spcPts val="600"/>
              </a:spcAft>
              <a:buClr>
                <a:schemeClr val="bg1">
                  <a:lumMod val="50000"/>
                </a:schemeClr>
              </a:buClr>
              <a:buSzPct val="150000"/>
            </a:pPr>
            <a:r>
              <a:rPr lang="en-NZ" sz="1800" dirty="0" smtClean="0"/>
              <a:t>Kiwibank is owned by Kiwi Group Holdings, which in turn is fully owned by New Zealand Post.  Kiwibank’s sister companies in Kiwi Group Holdings are New Zealand Home Loans (NZHL), Kiwi Insurance, and Gareth Morgan Investments (GMI).</a:t>
            </a:r>
          </a:p>
          <a:p>
            <a:pPr marL="0" indent="0" algn="just">
              <a:spcBef>
                <a:spcPts val="600"/>
              </a:spcBef>
              <a:spcAft>
                <a:spcPts val="600"/>
              </a:spcAft>
              <a:buClr>
                <a:schemeClr val="bg1">
                  <a:lumMod val="50000"/>
                </a:schemeClr>
              </a:buClr>
              <a:buSzPct val="150000"/>
            </a:pPr>
            <a:r>
              <a:rPr lang="en-NZ" sz="1800" dirty="0" smtClean="0"/>
              <a:t>As at 31 December 2012:</a:t>
            </a:r>
          </a:p>
          <a:p>
            <a:pPr algn="just">
              <a:spcBef>
                <a:spcPts val="600"/>
              </a:spcBef>
              <a:spcAft>
                <a:spcPts val="600"/>
              </a:spcAft>
              <a:buClr>
                <a:schemeClr val="bg1">
                  <a:lumMod val="50000"/>
                </a:schemeClr>
              </a:buClr>
              <a:buSzPct val="150000"/>
              <a:buFont typeface="Wingdings" pitchFamily="2" charset="2"/>
              <a:buChar char="§"/>
            </a:pPr>
            <a:r>
              <a:rPr lang="en-NZ" sz="1800" dirty="0" smtClean="0"/>
              <a:t>NZHL had signed up $1 billion in home lending for the year</a:t>
            </a:r>
          </a:p>
          <a:p>
            <a:pPr algn="just">
              <a:spcBef>
                <a:spcPts val="600"/>
              </a:spcBef>
              <a:spcAft>
                <a:spcPts val="600"/>
              </a:spcAft>
              <a:buClr>
                <a:schemeClr val="bg1">
                  <a:lumMod val="50000"/>
                </a:schemeClr>
              </a:buClr>
              <a:buSzPct val="150000"/>
              <a:buFont typeface="Wingdings" pitchFamily="2" charset="2"/>
              <a:buChar char="§"/>
            </a:pPr>
            <a:r>
              <a:rPr lang="en-NZ" sz="1800" dirty="0" smtClean="0"/>
              <a:t>Group </a:t>
            </a:r>
            <a:r>
              <a:rPr lang="en-NZ" sz="1800" dirty="0" err="1" smtClean="0"/>
              <a:t>KiwiSaver</a:t>
            </a:r>
            <a:r>
              <a:rPr lang="en-NZ" sz="1800" dirty="0" smtClean="0"/>
              <a:t> (GMI and Kiwibank) had circa $1 billion in investments and over 60,000 members</a:t>
            </a:r>
          </a:p>
          <a:p>
            <a:pPr algn="just">
              <a:spcBef>
                <a:spcPts val="600"/>
              </a:spcBef>
              <a:spcAft>
                <a:spcPts val="600"/>
              </a:spcAft>
              <a:buClr>
                <a:schemeClr val="bg1">
                  <a:lumMod val="50000"/>
                </a:schemeClr>
              </a:buClr>
              <a:buSzPct val="150000"/>
              <a:buFont typeface="Wingdings" pitchFamily="2" charset="2"/>
              <a:buChar char="§"/>
            </a:pPr>
            <a:r>
              <a:rPr lang="en-NZ" sz="1800" dirty="0" smtClean="0"/>
              <a:t>GMI’s Funds Under Management grew to over $1.7 billion</a:t>
            </a:r>
          </a:p>
          <a:p>
            <a:pPr algn="just">
              <a:spcBef>
                <a:spcPts val="600"/>
              </a:spcBef>
              <a:spcAft>
                <a:spcPts val="600"/>
              </a:spcAft>
              <a:buClr>
                <a:schemeClr val="bg1">
                  <a:lumMod val="50000"/>
                </a:schemeClr>
              </a:buClr>
              <a:buSzPct val="150000"/>
              <a:buFont typeface="Wingdings" pitchFamily="2" charset="2"/>
              <a:buChar char="§"/>
            </a:pPr>
            <a:r>
              <a:rPr lang="en-NZ" sz="1800" dirty="0" smtClean="0"/>
              <a:t>Kiwi Insurance posted a profit of $1.9 million in 2012</a:t>
            </a:r>
          </a:p>
          <a:p>
            <a:pPr algn="just">
              <a:spcBef>
                <a:spcPts val="600"/>
              </a:spcBef>
              <a:spcAft>
                <a:spcPts val="600"/>
              </a:spcAft>
              <a:buClr>
                <a:schemeClr val="bg1">
                  <a:lumMod val="50000"/>
                </a:schemeClr>
              </a:buClr>
              <a:buSzPct val="150000"/>
              <a:buFont typeface="Wingdings" pitchFamily="2" charset="2"/>
              <a:buChar char="§"/>
            </a:pPr>
            <a:endParaRPr lang="en-NZ" sz="1800" dirty="0" smtClean="0"/>
          </a:p>
          <a:p>
            <a:endParaRPr lang="en-NZ"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Awards</a:t>
            </a:r>
            <a:endParaRPr lang="en-NZ" dirty="0"/>
          </a:p>
        </p:txBody>
      </p:sp>
      <p:sp>
        <p:nvSpPr>
          <p:cNvPr id="3" name="Content Placeholder 2"/>
          <p:cNvSpPr>
            <a:spLocks noGrp="1"/>
          </p:cNvSpPr>
          <p:nvPr>
            <p:ph idx="1"/>
          </p:nvPr>
        </p:nvSpPr>
        <p:spPr>
          <a:xfrm>
            <a:off x="457200" y="1295136"/>
            <a:ext cx="8229600" cy="4525963"/>
          </a:xfrm>
        </p:spPr>
        <p:txBody>
          <a:bodyPr>
            <a:normAutofit/>
          </a:bodyPr>
          <a:lstStyle/>
          <a:p>
            <a:pPr marL="444500" indent="-444500" algn="just">
              <a:lnSpc>
                <a:spcPct val="100000"/>
              </a:lnSpc>
              <a:spcBef>
                <a:spcPts val="300"/>
              </a:spcBef>
              <a:spcAft>
                <a:spcPts val="600"/>
              </a:spcAft>
              <a:buSzPct val="150000"/>
              <a:buFont typeface="Wingdings" pitchFamily="2" charset="2"/>
              <a:buChar char="§"/>
              <a:tabLst>
                <a:tab pos="901700" algn="l"/>
              </a:tabLst>
            </a:pPr>
            <a:r>
              <a:rPr lang="en-NZ" sz="1800" dirty="0" smtClean="0"/>
              <a:t>2012 Reader’s Digest New Zealand – New Zealand’s Most Trusted Bank Brand – 6 years in a row</a:t>
            </a:r>
          </a:p>
          <a:p>
            <a:pPr marL="444500" indent="-444500" algn="just">
              <a:lnSpc>
                <a:spcPct val="100000"/>
              </a:lnSpc>
              <a:spcBef>
                <a:spcPts val="300"/>
              </a:spcBef>
              <a:spcAft>
                <a:spcPts val="600"/>
              </a:spcAft>
              <a:buSzPct val="150000"/>
              <a:buFont typeface="Wingdings" pitchFamily="2" charset="2"/>
              <a:buChar char="§"/>
              <a:tabLst>
                <a:tab pos="901700" algn="l"/>
              </a:tabLst>
            </a:pPr>
            <a:r>
              <a:rPr lang="en-NZ" sz="1800" dirty="0" smtClean="0"/>
              <a:t>Roy Morgan Research 2012 Customer Satisfaction Awards – Major Bank of the Year </a:t>
            </a:r>
          </a:p>
          <a:p>
            <a:pPr marL="444500" indent="-444500" algn="just">
              <a:lnSpc>
                <a:spcPct val="100000"/>
              </a:lnSpc>
              <a:spcBef>
                <a:spcPts val="300"/>
              </a:spcBef>
              <a:spcAft>
                <a:spcPts val="600"/>
              </a:spcAft>
              <a:buClr>
                <a:schemeClr val="bg1">
                  <a:lumMod val="50000"/>
                </a:schemeClr>
              </a:buClr>
              <a:buSzPct val="150000"/>
              <a:buFont typeface="Wingdings" pitchFamily="2" charset="2"/>
              <a:buChar char="§"/>
              <a:tabLst>
                <a:tab pos="901700" algn="l"/>
              </a:tabLst>
            </a:pPr>
            <a:r>
              <a:rPr lang="en-NZ" sz="1800" dirty="0" smtClean="0"/>
              <a:t>2012 CANSTAR Awards</a:t>
            </a:r>
          </a:p>
          <a:p>
            <a:pPr marL="844550" lvl="1" indent="-444500" algn="just">
              <a:spcBef>
                <a:spcPts val="300"/>
              </a:spcBef>
              <a:spcAft>
                <a:spcPts val="600"/>
              </a:spcAft>
              <a:buClr>
                <a:schemeClr val="bg1">
                  <a:lumMod val="50000"/>
                </a:schemeClr>
              </a:buClr>
              <a:buSzPct val="150000"/>
              <a:buFont typeface="Wingdings" pitchFamily="2" charset="2"/>
              <a:buChar char="§"/>
              <a:tabLst>
                <a:tab pos="901700" algn="l"/>
              </a:tabLst>
            </a:pPr>
            <a:r>
              <a:rPr lang="en-NZ" sz="1600" dirty="0" smtClean="0"/>
              <a:t>First Home Buyer</a:t>
            </a:r>
          </a:p>
          <a:p>
            <a:pPr marL="844550" lvl="1" indent="-444500" algn="just">
              <a:spcBef>
                <a:spcPts val="300"/>
              </a:spcBef>
              <a:spcAft>
                <a:spcPts val="600"/>
              </a:spcAft>
              <a:buClr>
                <a:schemeClr val="bg1">
                  <a:lumMod val="50000"/>
                </a:schemeClr>
              </a:buClr>
              <a:buSzPct val="150000"/>
              <a:buFont typeface="Wingdings" pitchFamily="2" charset="2"/>
              <a:buChar char="§"/>
              <a:tabLst>
                <a:tab pos="901700" algn="l"/>
              </a:tabLst>
            </a:pPr>
            <a:r>
              <a:rPr lang="en-NZ" sz="1600" dirty="0" smtClean="0"/>
              <a:t>Best Value New Zealand Term Deposits</a:t>
            </a:r>
          </a:p>
          <a:p>
            <a:pPr marL="444500" indent="-444500" algn="just">
              <a:lnSpc>
                <a:spcPct val="100000"/>
              </a:lnSpc>
              <a:spcBef>
                <a:spcPts val="300"/>
              </a:spcBef>
              <a:spcAft>
                <a:spcPts val="600"/>
              </a:spcAft>
              <a:buClr>
                <a:schemeClr val="bg1">
                  <a:lumMod val="50000"/>
                </a:schemeClr>
              </a:buClr>
              <a:buSzPct val="150000"/>
              <a:buFont typeface="Wingdings" pitchFamily="2" charset="2"/>
              <a:buChar char="§"/>
              <a:tabLst>
                <a:tab pos="901700" algn="l"/>
              </a:tabLst>
            </a:pPr>
            <a:r>
              <a:rPr lang="en-NZ" sz="1800" dirty="0" smtClean="0"/>
              <a:t>2012 Sunday-Star Times </a:t>
            </a:r>
            <a:r>
              <a:rPr lang="en-NZ" sz="1800" dirty="0" err="1" smtClean="0"/>
              <a:t>Canstar</a:t>
            </a:r>
            <a:r>
              <a:rPr lang="en-NZ" sz="1800" dirty="0" smtClean="0"/>
              <a:t> </a:t>
            </a:r>
            <a:r>
              <a:rPr lang="en-NZ" sz="1800" dirty="0" err="1" smtClean="0"/>
              <a:t>Cannex</a:t>
            </a:r>
            <a:r>
              <a:rPr lang="en-NZ" sz="1800" dirty="0" smtClean="0"/>
              <a:t> Bank of the Year Awards</a:t>
            </a:r>
          </a:p>
          <a:p>
            <a:pPr marL="844550" lvl="1" indent="-444500" algn="just">
              <a:spcBef>
                <a:spcPts val="300"/>
              </a:spcBef>
              <a:spcAft>
                <a:spcPts val="600"/>
              </a:spcAft>
              <a:buClr>
                <a:schemeClr val="bg1">
                  <a:lumMod val="50000"/>
                </a:schemeClr>
              </a:buClr>
              <a:buSzPct val="150000"/>
              <a:buFont typeface="Wingdings" pitchFamily="2" charset="2"/>
              <a:buChar char="§"/>
              <a:tabLst>
                <a:tab pos="901700" algn="l"/>
              </a:tabLst>
            </a:pPr>
            <a:r>
              <a:rPr lang="en-NZ" sz="1600" dirty="0" smtClean="0"/>
              <a:t>Most Price Competitive Bank</a:t>
            </a:r>
          </a:p>
          <a:p>
            <a:pPr marL="844550" lvl="1" indent="-444500" algn="just">
              <a:spcBef>
                <a:spcPts val="300"/>
              </a:spcBef>
              <a:spcAft>
                <a:spcPts val="600"/>
              </a:spcAft>
              <a:buClr>
                <a:schemeClr val="bg1">
                  <a:lumMod val="50000"/>
                </a:schemeClr>
              </a:buClr>
              <a:buSzPct val="150000"/>
              <a:buFont typeface="Wingdings" pitchFamily="2" charset="2"/>
              <a:buChar char="§"/>
              <a:tabLst>
                <a:tab pos="901700" algn="l"/>
              </a:tabLst>
            </a:pPr>
            <a:r>
              <a:rPr lang="en-NZ" sz="1600" dirty="0" smtClean="0"/>
              <a:t>Sunday-Star Times Bank of the Year 2012</a:t>
            </a:r>
          </a:p>
          <a:p>
            <a:pPr marL="444500" indent="-444500" algn="just">
              <a:lnSpc>
                <a:spcPct val="100000"/>
              </a:lnSpc>
              <a:spcBef>
                <a:spcPts val="300"/>
              </a:spcBef>
              <a:spcAft>
                <a:spcPts val="600"/>
              </a:spcAft>
              <a:buClr>
                <a:schemeClr val="bg1">
                  <a:lumMod val="50000"/>
                </a:schemeClr>
              </a:buClr>
              <a:buSzPct val="150000"/>
              <a:buFont typeface="Wingdings" pitchFamily="2" charset="2"/>
              <a:buChar char="§"/>
              <a:tabLst>
                <a:tab pos="901700" algn="l"/>
              </a:tabLst>
            </a:pPr>
            <a:r>
              <a:rPr lang="en-NZ" sz="1800" dirty="0" smtClean="0"/>
              <a:t>2012 NZ Innovators Award – Marketing and Communications</a:t>
            </a:r>
          </a:p>
          <a:p>
            <a:pPr marL="444500" indent="-444500" algn="just">
              <a:lnSpc>
                <a:spcPct val="100000"/>
              </a:lnSpc>
              <a:spcBef>
                <a:spcPts val="300"/>
              </a:spcBef>
              <a:spcAft>
                <a:spcPts val="600"/>
              </a:spcAft>
              <a:buClr>
                <a:schemeClr val="bg1">
                  <a:lumMod val="50000"/>
                </a:schemeClr>
              </a:buClr>
              <a:buSzPct val="150000"/>
              <a:buFont typeface="Wingdings" pitchFamily="2" charset="2"/>
              <a:buChar char="§"/>
              <a:tabLst>
                <a:tab pos="901700" algn="l"/>
              </a:tabLst>
            </a:pPr>
            <a:r>
              <a:rPr lang="en-NZ" sz="1800" dirty="0" smtClean="0"/>
              <a:t>2012 TVNZ NZ Marketing Industry Award</a:t>
            </a:r>
            <a:endParaRPr lang="en-NZ" dirty="0"/>
          </a:p>
        </p:txBody>
      </p:sp>
      <p:sp>
        <p:nvSpPr>
          <p:cNvPr id="4" name="Slide Number Placeholder 3"/>
          <p:cNvSpPr>
            <a:spLocks noGrp="1"/>
          </p:cNvSpPr>
          <p:nvPr>
            <p:ph type="sldNum" sz="quarter" idx="12"/>
          </p:nvPr>
        </p:nvSpPr>
        <p:spPr/>
        <p:txBody>
          <a:bodyPr/>
          <a:lstStyle/>
          <a:p>
            <a:fld id="{0D0E5863-33EE-4F9C-8FE6-335F8DC2464A}" type="slidenum">
              <a:rPr lang="en-NZ" smtClean="0"/>
              <a:pPr/>
              <a:t>13</a:t>
            </a:fld>
            <a:endParaRPr lang="en-NZ"/>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Topics Covered</a:t>
            </a:r>
            <a:endParaRPr lang="en-NZ" dirty="0"/>
          </a:p>
        </p:txBody>
      </p:sp>
      <p:sp>
        <p:nvSpPr>
          <p:cNvPr id="3" name="Content Placeholder 2"/>
          <p:cNvSpPr>
            <a:spLocks noGrp="1"/>
          </p:cNvSpPr>
          <p:nvPr>
            <p:ph idx="1"/>
          </p:nvPr>
        </p:nvSpPr>
        <p:spPr>
          <a:xfrm>
            <a:off x="457200" y="1340768"/>
            <a:ext cx="8229600" cy="4824536"/>
          </a:xfrm>
        </p:spPr>
        <p:txBody>
          <a:bodyPr>
            <a:normAutofit/>
          </a:bodyPr>
          <a:lstStyle/>
          <a:p>
            <a:pPr marL="419100" indent="-419100">
              <a:spcBef>
                <a:spcPts val="600"/>
              </a:spcBef>
              <a:spcAft>
                <a:spcPts val="600"/>
              </a:spcAft>
              <a:buClr>
                <a:schemeClr val="bg1">
                  <a:lumMod val="50000"/>
                </a:schemeClr>
              </a:buClr>
              <a:buSzPct val="150000"/>
              <a:buFont typeface="Wingdings" pitchFamily="2" charset="2"/>
              <a:buChar char="§"/>
            </a:pPr>
            <a:r>
              <a:rPr lang="en-NZ" sz="1800" dirty="0" smtClean="0"/>
              <a:t>Key Achievements </a:t>
            </a:r>
          </a:p>
          <a:p>
            <a:pPr marL="419100" indent="-419100">
              <a:spcBef>
                <a:spcPts val="600"/>
              </a:spcBef>
              <a:spcAft>
                <a:spcPts val="600"/>
              </a:spcAft>
              <a:buClr>
                <a:schemeClr val="bg1">
                  <a:lumMod val="50000"/>
                </a:schemeClr>
              </a:buClr>
              <a:buSzPct val="150000"/>
              <a:buFont typeface="Wingdings" pitchFamily="2" charset="2"/>
              <a:buChar char="§"/>
            </a:pPr>
            <a:r>
              <a:rPr lang="en-NZ" sz="1800" dirty="0" smtClean="0"/>
              <a:t>Profit Performance</a:t>
            </a:r>
          </a:p>
          <a:p>
            <a:pPr marL="419100" indent="-419100">
              <a:spcBef>
                <a:spcPts val="600"/>
              </a:spcBef>
              <a:spcAft>
                <a:spcPts val="600"/>
              </a:spcAft>
              <a:buClr>
                <a:schemeClr val="bg1">
                  <a:lumMod val="50000"/>
                </a:schemeClr>
              </a:buClr>
              <a:buSzPct val="150000"/>
              <a:buFont typeface="Wingdings" pitchFamily="2" charset="2"/>
              <a:buChar char="§"/>
            </a:pPr>
            <a:r>
              <a:rPr lang="en-NZ" sz="1800" dirty="0" smtClean="0"/>
              <a:t>Balance Sheet Growth</a:t>
            </a:r>
          </a:p>
          <a:p>
            <a:pPr marL="419100" indent="-419100">
              <a:spcBef>
                <a:spcPts val="600"/>
              </a:spcBef>
              <a:spcAft>
                <a:spcPts val="600"/>
              </a:spcAft>
              <a:buClr>
                <a:schemeClr val="bg1">
                  <a:lumMod val="50000"/>
                </a:schemeClr>
              </a:buClr>
              <a:buSzPct val="150000"/>
              <a:buFont typeface="Wingdings" pitchFamily="2" charset="2"/>
              <a:buChar char="§"/>
            </a:pPr>
            <a:r>
              <a:rPr lang="en-NZ" sz="1800" dirty="0" smtClean="0"/>
              <a:t>Key Ratios</a:t>
            </a:r>
          </a:p>
          <a:p>
            <a:pPr marL="419100" indent="-419100">
              <a:spcBef>
                <a:spcPts val="600"/>
              </a:spcBef>
              <a:spcAft>
                <a:spcPts val="600"/>
              </a:spcAft>
              <a:buClr>
                <a:schemeClr val="bg1">
                  <a:lumMod val="50000"/>
                </a:schemeClr>
              </a:buClr>
              <a:buSzPct val="150000"/>
              <a:buFont typeface="Wingdings" pitchFamily="2" charset="2"/>
              <a:buChar char="§"/>
            </a:pPr>
            <a:r>
              <a:rPr lang="en-NZ" sz="1800" dirty="0" smtClean="0"/>
              <a:t>Capital Adequacy</a:t>
            </a:r>
          </a:p>
          <a:p>
            <a:pPr marL="419100" indent="-419100">
              <a:spcBef>
                <a:spcPts val="600"/>
              </a:spcBef>
              <a:spcAft>
                <a:spcPts val="600"/>
              </a:spcAft>
              <a:buClr>
                <a:schemeClr val="bg1">
                  <a:lumMod val="50000"/>
                </a:schemeClr>
              </a:buClr>
              <a:buSzPct val="150000"/>
              <a:buFont typeface="Wingdings" pitchFamily="2" charset="2"/>
              <a:buChar char="§"/>
            </a:pPr>
            <a:r>
              <a:rPr lang="en-NZ" sz="1800" dirty="0" smtClean="0"/>
              <a:t>Credit Quality</a:t>
            </a:r>
          </a:p>
          <a:p>
            <a:pPr marL="419100" indent="-419100">
              <a:spcBef>
                <a:spcPts val="600"/>
              </a:spcBef>
              <a:spcAft>
                <a:spcPts val="600"/>
              </a:spcAft>
              <a:buClr>
                <a:schemeClr val="bg1">
                  <a:lumMod val="50000"/>
                </a:schemeClr>
              </a:buClr>
              <a:buSzPct val="150000"/>
              <a:buFont typeface="Wingdings" pitchFamily="2" charset="2"/>
              <a:buChar char="§"/>
            </a:pPr>
            <a:r>
              <a:rPr lang="en-NZ" sz="1800" dirty="0" smtClean="0"/>
              <a:t>Credit Rating</a:t>
            </a:r>
          </a:p>
          <a:p>
            <a:pPr marL="419100" indent="-419100">
              <a:spcBef>
                <a:spcPts val="600"/>
              </a:spcBef>
              <a:spcAft>
                <a:spcPts val="600"/>
              </a:spcAft>
              <a:buClr>
                <a:schemeClr val="bg1">
                  <a:lumMod val="50000"/>
                </a:schemeClr>
              </a:buClr>
              <a:buSzPct val="150000"/>
              <a:buFont typeface="Wingdings" pitchFamily="2" charset="2"/>
              <a:buChar char="§"/>
            </a:pPr>
            <a:r>
              <a:rPr lang="en-NZ" sz="1800" dirty="0" smtClean="0"/>
              <a:t>Business Banking </a:t>
            </a:r>
          </a:p>
          <a:p>
            <a:pPr marL="419100" indent="-419100">
              <a:spcBef>
                <a:spcPts val="600"/>
              </a:spcBef>
              <a:spcAft>
                <a:spcPts val="600"/>
              </a:spcAft>
              <a:buClr>
                <a:schemeClr val="bg1">
                  <a:lumMod val="50000"/>
                </a:schemeClr>
              </a:buClr>
              <a:buSzPct val="150000"/>
              <a:buFont typeface="Wingdings" pitchFamily="2" charset="2"/>
              <a:buChar char="§"/>
            </a:pPr>
            <a:r>
              <a:rPr lang="en-NZ" sz="1800" dirty="0" smtClean="0"/>
              <a:t>Kiwi Group Holdings </a:t>
            </a:r>
          </a:p>
          <a:p>
            <a:pPr marL="419100" indent="-419100">
              <a:spcBef>
                <a:spcPts val="600"/>
              </a:spcBef>
              <a:spcAft>
                <a:spcPts val="600"/>
              </a:spcAft>
              <a:buClr>
                <a:schemeClr val="bg1">
                  <a:lumMod val="50000"/>
                </a:schemeClr>
              </a:buClr>
              <a:buSzPct val="150000"/>
              <a:buFont typeface="Wingdings" pitchFamily="2" charset="2"/>
              <a:buChar char="§"/>
            </a:pPr>
            <a:r>
              <a:rPr lang="en-NZ" sz="1800" dirty="0" smtClean="0"/>
              <a:t>Awards</a:t>
            </a:r>
          </a:p>
          <a:p>
            <a:endParaRPr lang="en-NZ" dirty="0"/>
          </a:p>
        </p:txBody>
      </p:sp>
      <p:sp>
        <p:nvSpPr>
          <p:cNvPr id="4" name="Slide Number Placeholder 3"/>
          <p:cNvSpPr>
            <a:spLocks noGrp="1"/>
          </p:cNvSpPr>
          <p:nvPr>
            <p:ph type="sldNum" sz="quarter" idx="12"/>
          </p:nvPr>
        </p:nvSpPr>
        <p:spPr/>
        <p:txBody>
          <a:bodyPr/>
          <a:lstStyle/>
          <a:p>
            <a:fld id="{0D0E5863-33EE-4F9C-8FE6-335F8DC2464A}" type="slidenum">
              <a:rPr lang="en-NZ" smtClean="0"/>
              <a:pPr/>
              <a:t>2</a:t>
            </a:fld>
            <a:endParaRPr lang="en-NZ"/>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Key achievements</a:t>
            </a:r>
            <a:endParaRPr lang="en-NZ" dirty="0"/>
          </a:p>
        </p:txBody>
      </p:sp>
      <p:sp>
        <p:nvSpPr>
          <p:cNvPr id="3" name="Content Placeholder 2"/>
          <p:cNvSpPr>
            <a:spLocks noGrp="1"/>
          </p:cNvSpPr>
          <p:nvPr>
            <p:ph idx="1"/>
          </p:nvPr>
        </p:nvSpPr>
        <p:spPr>
          <a:xfrm>
            <a:off x="457200" y="1340768"/>
            <a:ext cx="8229600" cy="4525963"/>
          </a:xfrm>
        </p:spPr>
        <p:txBody>
          <a:bodyPr>
            <a:normAutofit/>
          </a:bodyPr>
          <a:lstStyle/>
          <a:p>
            <a:pPr marL="444500" indent="-444500" algn="just">
              <a:spcAft>
                <a:spcPts val="600"/>
              </a:spcAft>
              <a:buClr>
                <a:schemeClr val="bg1">
                  <a:lumMod val="50000"/>
                </a:schemeClr>
              </a:buClr>
              <a:buSzPct val="150000"/>
              <a:buFont typeface="Wingdings" pitchFamily="2" charset="2"/>
              <a:buChar char="§"/>
              <a:tabLst>
                <a:tab pos="901700" algn="l"/>
              </a:tabLst>
            </a:pPr>
            <a:r>
              <a:rPr lang="en-NZ" sz="1800" dirty="0" smtClean="0"/>
              <a:t>Profit after tax of $58m for the 6 months ended 31 December 2012, a 53% increase on profit for the 6 months to 31 December 2011 of $38m  </a:t>
            </a:r>
          </a:p>
          <a:p>
            <a:pPr marL="444500" indent="-444500" algn="just">
              <a:spcAft>
                <a:spcPts val="600"/>
              </a:spcAft>
              <a:buNone/>
              <a:tabLst>
                <a:tab pos="901700" algn="l"/>
              </a:tabLst>
            </a:pPr>
            <a:endParaRPr lang="en-NZ" sz="1800" dirty="0" smtClean="0"/>
          </a:p>
          <a:p>
            <a:pPr marL="444500" indent="-444500" algn="just">
              <a:spcAft>
                <a:spcPts val="600"/>
              </a:spcAft>
              <a:buClr>
                <a:schemeClr val="bg1">
                  <a:lumMod val="50000"/>
                </a:schemeClr>
              </a:buClr>
              <a:buSzPct val="150000"/>
              <a:buFont typeface="Wingdings" pitchFamily="2" charset="2"/>
              <a:buChar char="§"/>
              <a:tabLst>
                <a:tab pos="901700" algn="l"/>
              </a:tabLst>
            </a:pPr>
            <a:r>
              <a:rPr lang="en-NZ" sz="1800" dirty="0" smtClean="0">
                <a:cs typeface="Times New Roman" pitchFamily="18" charset="0"/>
              </a:rPr>
              <a:t>Continued growth in balance sheet since December 2011:</a:t>
            </a:r>
          </a:p>
          <a:p>
            <a:pPr marL="1079500" lvl="1" indent="-455613" algn="just">
              <a:spcAft>
                <a:spcPts val="600"/>
              </a:spcAft>
              <a:buClr>
                <a:schemeClr val="bg1">
                  <a:lumMod val="50000"/>
                </a:schemeClr>
              </a:buClr>
              <a:buSzPct val="100000"/>
              <a:buFont typeface="Wingdings" pitchFamily="2" charset="2"/>
              <a:buChar char="§"/>
              <a:tabLst>
                <a:tab pos="901700" algn="l"/>
              </a:tabLst>
            </a:pPr>
            <a:r>
              <a:rPr lang="en-NZ" sz="1800" dirty="0" smtClean="0">
                <a:cs typeface="Times New Roman" pitchFamily="18" charset="0"/>
              </a:rPr>
              <a:t>Lending increased 6% from $12.1bn to $12.8bn</a:t>
            </a:r>
          </a:p>
          <a:p>
            <a:pPr marL="1079500" lvl="1" indent="-455613" algn="just">
              <a:spcAft>
                <a:spcPts val="600"/>
              </a:spcAft>
              <a:buClr>
                <a:schemeClr val="bg1">
                  <a:lumMod val="50000"/>
                </a:schemeClr>
              </a:buClr>
              <a:buSzPct val="100000"/>
              <a:buFont typeface="Wingdings" pitchFamily="2" charset="2"/>
              <a:buChar char="§"/>
              <a:tabLst>
                <a:tab pos="901700" algn="l"/>
              </a:tabLst>
            </a:pPr>
            <a:r>
              <a:rPr lang="en-NZ" sz="1800" dirty="0" smtClean="0">
                <a:cs typeface="Times New Roman" pitchFamily="18" charset="0"/>
              </a:rPr>
              <a:t>Customer deposits increased 5% from $11.7bn to $12.3bn</a:t>
            </a:r>
          </a:p>
          <a:p>
            <a:pPr marL="1079500" lvl="1" indent="-455613" algn="just">
              <a:spcAft>
                <a:spcPts val="600"/>
              </a:spcAft>
              <a:buClr>
                <a:schemeClr val="bg1">
                  <a:lumMod val="50000"/>
                </a:schemeClr>
              </a:buClr>
              <a:buSzPct val="100000"/>
              <a:buFont typeface="Wingdings" pitchFamily="2" charset="2"/>
              <a:buChar char="§"/>
              <a:tabLst>
                <a:tab pos="901700" algn="l"/>
              </a:tabLst>
            </a:pPr>
            <a:r>
              <a:rPr lang="en-NZ" sz="1800" dirty="0" smtClean="0">
                <a:cs typeface="Times New Roman" pitchFamily="18" charset="0"/>
              </a:rPr>
              <a:t>Continued customer growth</a:t>
            </a:r>
          </a:p>
          <a:p>
            <a:pPr marL="1079500" lvl="1" indent="-455613" algn="just">
              <a:spcAft>
                <a:spcPts val="600"/>
              </a:spcAft>
              <a:buSzPct val="50000"/>
              <a:buNone/>
              <a:tabLst>
                <a:tab pos="901700" algn="l"/>
              </a:tabLst>
            </a:pPr>
            <a:endParaRPr lang="en-NZ" sz="1800" dirty="0" smtClean="0">
              <a:cs typeface="Times New Roman" pitchFamily="18" charset="0"/>
            </a:endParaRPr>
          </a:p>
          <a:p>
            <a:pPr marL="444500" indent="-444500" algn="just">
              <a:spcAft>
                <a:spcPts val="600"/>
              </a:spcAft>
              <a:buClr>
                <a:schemeClr val="bg1">
                  <a:lumMod val="50000"/>
                </a:schemeClr>
              </a:buClr>
              <a:buSzPct val="150000"/>
              <a:buFont typeface="Wingdings" pitchFamily="2" charset="2"/>
              <a:buChar char="§"/>
              <a:tabLst>
                <a:tab pos="901700" algn="l"/>
              </a:tabLst>
            </a:pPr>
            <a:r>
              <a:rPr lang="en-NZ" sz="1800" dirty="0" smtClean="0"/>
              <a:t>Kiwibank successfully issued a $150m subordinated bond into the domestic market.  Despite being the first offer in New Zealand under the new Basel III capital rules, the bond was heavily over subscribed reflecting investor confidence in the Bank</a:t>
            </a:r>
          </a:p>
          <a:p>
            <a:pPr marL="444500" indent="-444500" algn="just">
              <a:spcAft>
                <a:spcPts val="600"/>
              </a:spcAft>
              <a:buClr>
                <a:schemeClr val="bg1">
                  <a:lumMod val="50000"/>
                </a:schemeClr>
              </a:buClr>
              <a:buSzPct val="150000"/>
              <a:buFont typeface="Wingdings" pitchFamily="2" charset="2"/>
              <a:buChar char="§"/>
              <a:tabLst>
                <a:tab pos="901700" algn="l"/>
              </a:tabLst>
            </a:pPr>
            <a:endParaRPr lang="en-NZ" sz="1800" dirty="0" smtClean="0">
              <a:cs typeface="Times New Roman" pitchFamily="18" charset="0"/>
            </a:endParaRPr>
          </a:p>
          <a:p>
            <a:endParaRPr lang="en-NZ" dirty="0"/>
          </a:p>
        </p:txBody>
      </p:sp>
      <p:sp>
        <p:nvSpPr>
          <p:cNvPr id="4" name="Slide Number Placeholder 3"/>
          <p:cNvSpPr>
            <a:spLocks noGrp="1"/>
          </p:cNvSpPr>
          <p:nvPr>
            <p:ph type="sldNum" sz="quarter" idx="12"/>
          </p:nvPr>
        </p:nvSpPr>
        <p:spPr/>
        <p:txBody>
          <a:bodyPr/>
          <a:lstStyle/>
          <a:p>
            <a:fld id="{0D0E5863-33EE-4F9C-8FE6-335F8DC2464A}" type="slidenum">
              <a:rPr lang="en-NZ" smtClean="0"/>
              <a:pPr/>
              <a:t>3</a:t>
            </a:fld>
            <a:endParaRPr lang="en-NZ"/>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Financial Performance – Profit &amp; Loss</a:t>
            </a:r>
            <a:endParaRPr lang="en-NZ" dirty="0"/>
          </a:p>
        </p:txBody>
      </p:sp>
      <p:sp>
        <p:nvSpPr>
          <p:cNvPr id="3" name="Content Placeholder 2"/>
          <p:cNvSpPr>
            <a:spLocks noGrp="1"/>
          </p:cNvSpPr>
          <p:nvPr>
            <p:ph idx="1"/>
          </p:nvPr>
        </p:nvSpPr>
        <p:spPr>
          <a:xfrm>
            <a:off x="457200" y="1295136"/>
            <a:ext cx="8229600" cy="4525963"/>
          </a:xfrm>
        </p:spPr>
        <p:txBody>
          <a:bodyPr>
            <a:normAutofit/>
          </a:bodyPr>
          <a:lstStyle/>
          <a:p>
            <a:pPr>
              <a:buFont typeface="Wingdings" pitchFamily="2" charset="2"/>
              <a:buChar char="§"/>
            </a:pPr>
            <a:r>
              <a:rPr lang="en-NZ" sz="1800" dirty="0" smtClean="0"/>
              <a:t>Continued growth in profitability </a:t>
            </a:r>
          </a:p>
          <a:p>
            <a:pPr>
              <a:buFont typeface="Wingdings" pitchFamily="2" charset="2"/>
              <a:buChar char="§"/>
            </a:pPr>
            <a:r>
              <a:rPr lang="en-NZ" sz="1800" dirty="0" smtClean="0"/>
              <a:t>Aided by favourable exit of impaired loans in the 6 months</a:t>
            </a:r>
            <a:endParaRPr lang="en-NZ" sz="1800" dirty="0"/>
          </a:p>
        </p:txBody>
      </p:sp>
      <p:sp>
        <p:nvSpPr>
          <p:cNvPr id="4" name="AutoShape 246"/>
          <p:cNvSpPr>
            <a:spLocks noChangeAspect="1" noChangeArrowheads="1"/>
          </p:cNvSpPr>
          <p:nvPr/>
        </p:nvSpPr>
        <p:spPr bwMode="auto">
          <a:xfrm>
            <a:off x="7990676" y="3893673"/>
            <a:ext cx="180885" cy="236546"/>
          </a:xfrm>
          <a:prstGeom prst="downArrow">
            <a:avLst>
              <a:gd name="adj1" fmla="val 50000"/>
              <a:gd name="adj2" fmla="val 50001"/>
            </a:avLst>
          </a:prstGeom>
          <a:solidFill>
            <a:srgbClr val="00B050"/>
          </a:solidFill>
          <a:ln w="9525">
            <a:solidFill>
              <a:schemeClr val="tx1"/>
            </a:solidFill>
            <a:miter lim="800000"/>
            <a:headEnd/>
            <a:tailEnd/>
          </a:ln>
        </p:spPr>
        <p:txBody>
          <a:bodyPr vert="eaVert" wrap="none" anchor="ctr"/>
          <a:lstStyle/>
          <a:p>
            <a:endParaRPr lang="en-GB"/>
          </a:p>
        </p:txBody>
      </p:sp>
      <p:sp>
        <p:nvSpPr>
          <p:cNvPr id="5" name="AutoShape 246"/>
          <p:cNvSpPr>
            <a:spLocks noChangeAspect="1" noChangeArrowheads="1"/>
          </p:cNvSpPr>
          <p:nvPr/>
        </p:nvSpPr>
        <p:spPr bwMode="auto">
          <a:xfrm>
            <a:off x="7986105" y="3491575"/>
            <a:ext cx="186295" cy="243622"/>
          </a:xfrm>
          <a:prstGeom prst="upArrow">
            <a:avLst>
              <a:gd name="adj1" fmla="val 50000"/>
              <a:gd name="adj2" fmla="val 32692"/>
            </a:avLst>
          </a:prstGeom>
          <a:solidFill>
            <a:srgbClr val="00B050"/>
          </a:solidFill>
          <a:ln w="9525">
            <a:solidFill>
              <a:schemeClr val="tx1"/>
            </a:solidFill>
            <a:miter lim="800000"/>
            <a:headEnd/>
            <a:tailEnd/>
          </a:ln>
        </p:spPr>
        <p:txBody>
          <a:bodyPr vert="eaVert" wrap="none" anchor="ctr"/>
          <a:lstStyle/>
          <a:p>
            <a:endParaRPr lang="en-GB"/>
          </a:p>
        </p:txBody>
      </p:sp>
      <p:graphicFrame>
        <p:nvGraphicFramePr>
          <p:cNvPr id="6" name="Table 5"/>
          <p:cNvGraphicFramePr>
            <a:graphicFrameLocks noGrp="1" noChangeAspect="1"/>
          </p:cNvGraphicFramePr>
          <p:nvPr/>
        </p:nvGraphicFramePr>
        <p:xfrm>
          <a:off x="1117590" y="2276872"/>
          <a:ext cx="6550753" cy="2859568"/>
        </p:xfrm>
        <a:graphic>
          <a:graphicData uri="http://schemas.openxmlformats.org/drawingml/2006/table">
            <a:tbl>
              <a:tblPr/>
              <a:tblGrid>
                <a:gridCol w="2706956"/>
                <a:gridCol w="969893"/>
                <a:gridCol w="942068"/>
                <a:gridCol w="989768"/>
                <a:gridCol w="942068"/>
              </a:tblGrid>
              <a:tr h="293542">
                <a:tc>
                  <a:txBody>
                    <a:bodyPr/>
                    <a:lstStyle/>
                    <a:p>
                      <a:pPr algn="l" fontAlgn="b"/>
                      <a:r>
                        <a:rPr lang="en-NZ" sz="1100" kern="1200" baseline="0" dirty="0">
                          <a:solidFill>
                            <a:schemeClr val="tx1"/>
                          </a:solidFill>
                          <a:latin typeface="MetaSerifOT-Book" pitchFamily="50" charset="0"/>
                          <a:ea typeface="+mn-ea"/>
                          <a:cs typeface="Times New Roman" pitchFamily="18" charset="0"/>
                        </a:rPr>
                        <a:t>Dollars in </a:t>
                      </a:r>
                      <a:r>
                        <a:rPr lang="en-NZ" sz="1100" kern="1200" baseline="0" dirty="0" smtClean="0">
                          <a:solidFill>
                            <a:schemeClr val="tx1"/>
                          </a:solidFill>
                          <a:latin typeface="MetaSerifOT-Book" pitchFamily="50" charset="0"/>
                          <a:ea typeface="+mn-ea"/>
                          <a:cs typeface="Times New Roman" pitchFamily="18" charset="0"/>
                        </a:rPr>
                        <a:t>millions</a:t>
                      </a:r>
                      <a:endParaRPr lang="en-NZ" sz="1100" kern="1200" baseline="0" dirty="0">
                        <a:solidFill>
                          <a:schemeClr val="tx1"/>
                        </a:solidFill>
                        <a:latin typeface="MetaSerifOT-Book" pitchFamily="50" charset="0"/>
                        <a:ea typeface="+mn-ea"/>
                        <a:cs typeface="Times New Roman" pitchFamily="18"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b" latinLnBrk="0" hangingPunct="1"/>
                      <a:r>
                        <a:rPr lang="en-NZ" sz="1100" b="1" kern="1200" baseline="0" dirty="0" smtClean="0">
                          <a:solidFill>
                            <a:schemeClr val="tx1"/>
                          </a:solidFill>
                          <a:latin typeface="MetaSerifOT-Book" pitchFamily="50" charset="0"/>
                          <a:ea typeface="+mn-ea"/>
                          <a:cs typeface="Times New Roman" pitchFamily="18" charset="0"/>
                        </a:rPr>
                        <a:t>31 Dec 2012</a:t>
                      </a:r>
                      <a:endParaRPr lang="en-NZ" sz="1100" b="1" kern="1200" baseline="0" dirty="0">
                        <a:solidFill>
                          <a:schemeClr val="tx1"/>
                        </a:solidFill>
                        <a:latin typeface="MetaSerifOT-Book" pitchFamily="50" charset="0"/>
                        <a:ea typeface="+mn-ea"/>
                        <a:cs typeface="Times New Roman" pitchFamily="18"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b" latinLnBrk="0" hangingPunct="1"/>
                      <a:r>
                        <a:rPr lang="en-NZ" sz="1100" b="1" kern="1200" baseline="0" dirty="0" smtClean="0">
                          <a:solidFill>
                            <a:schemeClr val="tx1"/>
                          </a:solidFill>
                          <a:latin typeface="MetaSerifOT-Book" pitchFamily="50" charset="0"/>
                          <a:ea typeface="+mn-ea"/>
                          <a:cs typeface="Times New Roman" pitchFamily="18" charset="0"/>
                        </a:rPr>
                        <a:t>31 Dec 2011</a:t>
                      </a:r>
                      <a:endParaRPr lang="en-NZ" sz="1100" b="1" kern="1200" baseline="0" dirty="0">
                        <a:solidFill>
                          <a:schemeClr val="tx1"/>
                        </a:solidFill>
                        <a:latin typeface="MetaSerifOT-Book" pitchFamily="50" charset="0"/>
                        <a:ea typeface="+mn-ea"/>
                        <a:cs typeface="Times New Roman" pitchFamily="18"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NZ" sz="1000" b="0" i="0" u="none" strike="noStrike">
                        <a:latin typeface="Arial"/>
                      </a:endParaRPr>
                    </a:p>
                  </a:txBody>
                  <a:tcPr marL="9525" marR="9525" marT="9525" marB="0" anchor="b">
                    <a:lnL>
                      <a:noFill/>
                    </a:lnL>
                    <a:lnR>
                      <a:noFill/>
                    </a:lnR>
                    <a:lnT>
                      <a:noFill/>
                    </a:lnT>
                    <a:lnB>
                      <a:noFill/>
                    </a:lnB>
                  </a:tcPr>
                </a:tc>
                <a:tc>
                  <a:txBody>
                    <a:bodyPr/>
                    <a:lstStyle/>
                    <a:p>
                      <a:pPr marL="0" algn="r" defTabSz="914400" rtl="0" eaLnBrk="1" fontAlgn="b" latinLnBrk="0" hangingPunct="1"/>
                      <a:r>
                        <a:rPr lang="en-NZ" sz="1100" b="1" kern="1200" baseline="0" dirty="0">
                          <a:solidFill>
                            <a:schemeClr val="tx1"/>
                          </a:solidFill>
                          <a:latin typeface="MetaSerifOT-Book" pitchFamily="50" charset="0"/>
                          <a:ea typeface="+mn-ea"/>
                          <a:cs typeface="Times New Roman" pitchFamily="18" charset="0"/>
                        </a:rPr>
                        <a:t>% growth</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293542">
                <a:tc>
                  <a:txBody>
                    <a:bodyPr/>
                    <a:lstStyle/>
                    <a:p>
                      <a:pPr algn="l" fontAlgn="b"/>
                      <a:endParaRPr lang="en-NZ" sz="1100" b="0" i="0" u="none" strike="noStrike" dirty="0">
                        <a:latin typeface="Arial"/>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NZ" sz="1000" b="0" i="0" u="none" strike="noStrike" dirty="0">
                        <a:latin typeface="Arial"/>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b" latinLnBrk="0" hangingPunct="1"/>
                      <a:endParaRPr lang="en-NZ" sz="1100" b="1" kern="1200" baseline="0" dirty="0">
                        <a:solidFill>
                          <a:schemeClr val="tx1"/>
                        </a:solidFill>
                        <a:latin typeface="MetaSerifOT-Book" pitchFamily="50" charset="0"/>
                        <a:ea typeface="+mn-ea"/>
                        <a:cs typeface="Times New Roman" pitchFamily="18"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NZ" sz="1000" b="0" i="0" u="none" strike="noStrike">
                        <a:latin typeface="Arial"/>
                      </a:endParaRPr>
                    </a:p>
                  </a:txBody>
                  <a:tcPr marL="9525" marR="9525" marT="9525" marB="0" anchor="b">
                    <a:lnL>
                      <a:noFill/>
                    </a:lnL>
                    <a:lnR>
                      <a:noFill/>
                    </a:lnR>
                    <a:lnT>
                      <a:noFill/>
                    </a:lnT>
                    <a:lnB>
                      <a:noFill/>
                    </a:lnB>
                  </a:tcPr>
                </a:tc>
                <a:tc>
                  <a:txBody>
                    <a:bodyPr/>
                    <a:lstStyle/>
                    <a:p>
                      <a:pPr marL="0" algn="r" defTabSz="914400" rtl="0" eaLnBrk="1" fontAlgn="b" latinLnBrk="0" hangingPunct="1"/>
                      <a:endParaRPr lang="en-NZ" sz="1100" b="1" kern="1200" baseline="0" dirty="0">
                        <a:solidFill>
                          <a:schemeClr val="tx1"/>
                        </a:solidFill>
                        <a:latin typeface="MetaSerifOT-Book" pitchFamily="50" charset="0"/>
                        <a:ea typeface="+mn-ea"/>
                        <a:cs typeface="Times New Roman" pitchFamily="18"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r>
              <a:tr h="293542">
                <a:tc>
                  <a:txBody>
                    <a:bodyPr/>
                    <a:lstStyle/>
                    <a:p>
                      <a:pPr marL="0" algn="l" defTabSz="914400" rtl="0" eaLnBrk="1" fontAlgn="b" latinLnBrk="0" hangingPunct="1"/>
                      <a:r>
                        <a:rPr lang="en-NZ" sz="1100" b="1" kern="1200" baseline="0" dirty="0">
                          <a:solidFill>
                            <a:schemeClr val="tx1"/>
                          </a:solidFill>
                          <a:latin typeface="MetaSerifOT-Book" pitchFamily="50" charset="0"/>
                          <a:ea typeface="+mn-ea"/>
                          <a:cs typeface="Times New Roman" pitchFamily="18" charset="0"/>
                        </a:rPr>
                        <a:t>Net interest income</a:t>
                      </a:r>
                    </a:p>
                  </a:txBody>
                  <a:tcPr marL="9525" marR="9525" marT="9525" marB="0" anchor="b">
                    <a:lnL>
                      <a:noFill/>
                    </a:lnL>
                    <a:lnR>
                      <a:noFill/>
                    </a:lnR>
                    <a:lnT>
                      <a:noFill/>
                    </a:lnT>
                    <a:lnB>
                      <a:noFill/>
                    </a:lnB>
                  </a:tcPr>
                </a:tc>
                <a:tc>
                  <a:txBody>
                    <a:bodyPr/>
                    <a:lstStyle/>
                    <a:p>
                      <a:pPr marL="0" algn="r" defTabSz="914400" rtl="0" eaLnBrk="1" fontAlgn="b" latinLnBrk="0" hangingPunct="1"/>
                      <a:r>
                        <a:rPr lang="en-NZ" sz="1100" b="1" kern="1200" baseline="0" dirty="0" smtClean="0">
                          <a:solidFill>
                            <a:schemeClr val="tx1"/>
                          </a:solidFill>
                          <a:latin typeface="MetaSerifOT-Book" pitchFamily="50" charset="0"/>
                          <a:ea typeface="+mn-ea"/>
                          <a:cs typeface="Times New Roman" pitchFamily="18" charset="0"/>
                        </a:rPr>
                        <a:t>140       </a:t>
                      </a:r>
                      <a:endParaRPr lang="en-NZ" sz="1100" b="1" kern="1200" baseline="0" dirty="0">
                        <a:solidFill>
                          <a:schemeClr val="tx1"/>
                        </a:solidFill>
                        <a:latin typeface="MetaSerifOT-Book" pitchFamily="50" charset="0"/>
                        <a:ea typeface="+mn-ea"/>
                        <a:cs typeface="Times New Roman" pitchFamily="18" charset="0"/>
                      </a:endParaRPr>
                    </a:p>
                  </a:txBody>
                  <a:tcPr marL="9525" marR="9525" marT="9525" marB="0" anchor="b">
                    <a:lnL>
                      <a:noFill/>
                    </a:lnL>
                    <a:lnR>
                      <a:noFill/>
                    </a:lnR>
                    <a:lnT>
                      <a:noFill/>
                    </a:lnT>
                    <a:lnB>
                      <a:noFill/>
                    </a:lnB>
                  </a:tcPr>
                </a:tc>
                <a:tc>
                  <a:txBody>
                    <a:bodyPr/>
                    <a:lstStyle/>
                    <a:p>
                      <a:pPr marL="0" algn="r" defTabSz="914400" rtl="0" eaLnBrk="1" fontAlgn="b" latinLnBrk="0" hangingPunct="1"/>
                      <a:r>
                        <a:rPr lang="en-NZ" sz="1100" b="1" kern="1200" baseline="0" dirty="0">
                          <a:solidFill>
                            <a:schemeClr val="tx1"/>
                          </a:solidFill>
                          <a:latin typeface="MetaSerifOT-Book" pitchFamily="50" charset="0"/>
                          <a:ea typeface="+mn-ea"/>
                          <a:cs typeface="Times New Roman" pitchFamily="18" charset="0"/>
                        </a:rPr>
                        <a:t>     </a:t>
                      </a:r>
                      <a:r>
                        <a:rPr lang="en-NZ" sz="1100" b="1" kern="1200" baseline="0" dirty="0" smtClean="0">
                          <a:solidFill>
                            <a:schemeClr val="tx1"/>
                          </a:solidFill>
                          <a:latin typeface="MetaSerifOT-Book" pitchFamily="50" charset="0"/>
                          <a:ea typeface="+mn-ea"/>
                          <a:cs typeface="Times New Roman" pitchFamily="18" charset="0"/>
                        </a:rPr>
                        <a:t>123 </a:t>
                      </a:r>
                      <a:endParaRPr lang="en-NZ" sz="1100" b="1" kern="1200" baseline="0" dirty="0">
                        <a:solidFill>
                          <a:schemeClr val="tx1"/>
                        </a:solidFill>
                        <a:latin typeface="MetaSerifOT-Book" pitchFamily="50" charset="0"/>
                        <a:ea typeface="+mn-ea"/>
                        <a:cs typeface="Times New Roman" pitchFamily="18" charset="0"/>
                      </a:endParaRPr>
                    </a:p>
                  </a:txBody>
                  <a:tcPr marL="9525" marR="9525" marT="9525" marB="0" anchor="b">
                    <a:lnL>
                      <a:noFill/>
                    </a:lnL>
                    <a:lnR>
                      <a:noFill/>
                    </a:lnR>
                    <a:lnT>
                      <a:noFill/>
                    </a:lnT>
                    <a:lnB>
                      <a:noFill/>
                    </a:lnB>
                  </a:tcPr>
                </a:tc>
                <a:tc>
                  <a:txBody>
                    <a:bodyPr/>
                    <a:lstStyle/>
                    <a:p>
                      <a:pPr algn="l" fontAlgn="b"/>
                      <a:endParaRPr lang="en-NZ" sz="1000" b="0" i="0" u="none" strike="noStrike">
                        <a:latin typeface="Arial"/>
                      </a:endParaRPr>
                    </a:p>
                  </a:txBody>
                  <a:tcPr marL="9525" marR="9525" marT="9525" marB="0" anchor="b">
                    <a:lnL>
                      <a:noFill/>
                    </a:lnL>
                    <a:lnR>
                      <a:noFill/>
                    </a:lnR>
                    <a:lnT>
                      <a:noFill/>
                    </a:lnT>
                    <a:lnB>
                      <a:noFill/>
                    </a:lnB>
                  </a:tcPr>
                </a:tc>
                <a:tc>
                  <a:txBody>
                    <a:bodyPr/>
                    <a:lstStyle/>
                    <a:p>
                      <a:pPr marL="0" algn="r" defTabSz="914400" rtl="0" eaLnBrk="1" fontAlgn="b" latinLnBrk="0" hangingPunct="1"/>
                      <a:endParaRPr lang="en-NZ" sz="1100" b="1" kern="1200" baseline="0" dirty="0">
                        <a:solidFill>
                          <a:schemeClr val="tx1"/>
                        </a:solidFill>
                        <a:latin typeface="MetaSerifOT-Book" pitchFamily="50" charset="0"/>
                        <a:ea typeface="+mn-ea"/>
                        <a:cs typeface="Times New Roman" pitchFamily="18" charset="0"/>
                      </a:endParaRPr>
                    </a:p>
                  </a:txBody>
                  <a:tcPr marL="9525" marR="9525" marT="9525" marB="0" anchor="b">
                    <a:lnL>
                      <a:noFill/>
                    </a:lnL>
                    <a:lnR>
                      <a:noFill/>
                    </a:lnR>
                    <a:lnT>
                      <a:noFill/>
                    </a:lnT>
                    <a:lnB>
                      <a:noFill/>
                    </a:lnB>
                  </a:tcPr>
                </a:tc>
              </a:tr>
              <a:tr h="293542">
                <a:tc>
                  <a:txBody>
                    <a:bodyPr/>
                    <a:lstStyle/>
                    <a:p>
                      <a:pPr marL="0" algn="l" defTabSz="914400" rtl="0" eaLnBrk="1" fontAlgn="b" latinLnBrk="0" hangingPunct="1"/>
                      <a:r>
                        <a:rPr lang="en-NZ" sz="1100" kern="1200" baseline="0" dirty="0">
                          <a:solidFill>
                            <a:schemeClr val="tx1"/>
                          </a:solidFill>
                          <a:latin typeface="MetaSerifOT-Book" pitchFamily="50" charset="0"/>
                          <a:ea typeface="+mn-ea"/>
                          <a:cs typeface="Times New Roman" pitchFamily="18" charset="0"/>
                        </a:rPr>
                        <a:t>Other </a:t>
                      </a:r>
                      <a:r>
                        <a:rPr lang="en-NZ" sz="1100" kern="1200" baseline="0" dirty="0" smtClean="0">
                          <a:solidFill>
                            <a:schemeClr val="tx1"/>
                          </a:solidFill>
                          <a:latin typeface="MetaSerifOT-Book" pitchFamily="50" charset="0"/>
                          <a:ea typeface="+mn-ea"/>
                          <a:cs typeface="Times New Roman" pitchFamily="18" charset="0"/>
                        </a:rPr>
                        <a:t>income </a:t>
                      </a:r>
                      <a:endParaRPr lang="en-NZ" sz="1100" kern="1200" baseline="0" dirty="0">
                        <a:solidFill>
                          <a:schemeClr val="tx1"/>
                        </a:solidFill>
                        <a:latin typeface="MetaSerifOT-Book" pitchFamily="50" charset="0"/>
                        <a:ea typeface="+mn-ea"/>
                        <a:cs typeface="Times New Roman" pitchFamily="18" charset="0"/>
                      </a:endParaRPr>
                    </a:p>
                  </a:txBody>
                  <a:tcPr marL="9525" marR="9525" marT="9525" marB="0" anchor="b">
                    <a:lnL>
                      <a:noFill/>
                    </a:lnL>
                    <a:lnR>
                      <a:noFill/>
                    </a:lnR>
                    <a:lnT>
                      <a:noFill/>
                    </a:lnT>
                    <a:lnB>
                      <a:noFill/>
                    </a:lnB>
                  </a:tcPr>
                </a:tc>
                <a:tc>
                  <a:txBody>
                    <a:bodyPr/>
                    <a:lstStyle/>
                    <a:p>
                      <a:pPr marL="0" algn="r" defTabSz="914400" rtl="0" eaLnBrk="1" fontAlgn="b" latinLnBrk="0" hangingPunct="1"/>
                      <a:r>
                        <a:rPr lang="en-NZ" sz="1100" b="0" kern="1200" baseline="0" dirty="0">
                          <a:solidFill>
                            <a:schemeClr val="tx1"/>
                          </a:solidFill>
                          <a:latin typeface="MetaSerifOT-Book" pitchFamily="50" charset="0"/>
                          <a:ea typeface="+mn-ea"/>
                          <a:cs typeface="Times New Roman" pitchFamily="18" charset="0"/>
                        </a:rPr>
                        <a:t>      </a:t>
                      </a:r>
                      <a:r>
                        <a:rPr lang="en-NZ" sz="1100" b="0" kern="1200" baseline="0" dirty="0" smtClean="0">
                          <a:solidFill>
                            <a:schemeClr val="tx1"/>
                          </a:solidFill>
                          <a:latin typeface="MetaSerifOT-Book" pitchFamily="50" charset="0"/>
                          <a:ea typeface="+mn-ea"/>
                          <a:cs typeface="Times New Roman" pitchFamily="18" charset="0"/>
                        </a:rPr>
                        <a:t>87 </a:t>
                      </a:r>
                      <a:endParaRPr lang="en-NZ" sz="1100" b="0" kern="1200" baseline="0" dirty="0">
                        <a:solidFill>
                          <a:schemeClr val="tx1"/>
                        </a:solidFill>
                        <a:latin typeface="MetaSerifOT-Book" pitchFamily="50" charset="0"/>
                        <a:ea typeface="+mn-ea"/>
                        <a:cs typeface="Times New Roman" pitchFamily="18"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b" latinLnBrk="0" hangingPunct="1"/>
                      <a:r>
                        <a:rPr lang="en-NZ" sz="1100" b="0" kern="1200" baseline="0" dirty="0">
                          <a:solidFill>
                            <a:schemeClr val="tx1"/>
                          </a:solidFill>
                          <a:latin typeface="MetaSerifOT-Book" pitchFamily="50" charset="0"/>
                          <a:ea typeface="+mn-ea"/>
                          <a:cs typeface="Times New Roman" pitchFamily="18" charset="0"/>
                        </a:rPr>
                        <a:t>      </a:t>
                      </a:r>
                      <a:r>
                        <a:rPr lang="en-NZ" sz="1100" b="0" kern="1200" baseline="0" dirty="0" smtClean="0">
                          <a:solidFill>
                            <a:schemeClr val="tx1"/>
                          </a:solidFill>
                          <a:latin typeface="MetaSerifOT-Book" pitchFamily="50" charset="0"/>
                          <a:ea typeface="+mn-ea"/>
                          <a:cs typeface="Times New Roman" pitchFamily="18" charset="0"/>
                        </a:rPr>
                        <a:t>81 </a:t>
                      </a:r>
                      <a:endParaRPr lang="en-NZ" sz="1100" b="0" kern="1200" baseline="0" dirty="0">
                        <a:solidFill>
                          <a:schemeClr val="tx1"/>
                        </a:solidFill>
                        <a:latin typeface="MetaSerifOT-Book" pitchFamily="50" charset="0"/>
                        <a:ea typeface="+mn-ea"/>
                        <a:cs typeface="Times New Roman" pitchFamily="18"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NZ" sz="1000" b="0" i="0" u="none" strike="noStrike" dirty="0">
                        <a:latin typeface="Arial"/>
                      </a:endParaRPr>
                    </a:p>
                  </a:txBody>
                  <a:tcPr marL="9525" marR="9525" marT="9525" marB="0" anchor="b">
                    <a:lnL>
                      <a:noFill/>
                    </a:lnL>
                    <a:lnR>
                      <a:noFill/>
                    </a:lnR>
                    <a:lnT>
                      <a:noFill/>
                    </a:lnT>
                    <a:lnB>
                      <a:noFill/>
                    </a:lnB>
                  </a:tcPr>
                </a:tc>
                <a:tc>
                  <a:txBody>
                    <a:bodyPr/>
                    <a:lstStyle/>
                    <a:p>
                      <a:pPr marL="0" algn="r" defTabSz="914400" rtl="0" eaLnBrk="1" fontAlgn="b" latinLnBrk="0" hangingPunct="1"/>
                      <a:endParaRPr lang="en-NZ" sz="1100" b="1" kern="1200" baseline="0" dirty="0">
                        <a:solidFill>
                          <a:schemeClr val="tx1"/>
                        </a:solidFill>
                        <a:latin typeface="MetaSerifOT-Book" pitchFamily="50" charset="0"/>
                        <a:ea typeface="+mn-ea"/>
                        <a:cs typeface="Times New Roman" pitchFamily="18" charset="0"/>
                      </a:endParaRPr>
                    </a:p>
                  </a:txBody>
                  <a:tcPr marL="9525" marR="9525" marT="9525" marB="0" anchor="b">
                    <a:lnL>
                      <a:noFill/>
                    </a:lnL>
                    <a:lnR>
                      <a:noFill/>
                    </a:lnR>
                    <a:lnT>
                      <a:noFill/>
                    </a:lnT>
                    <a:lnB>
                      <a:noFill/>
                    </a:lnB>
                  </a:tcPr>
                </a:tc>
              </a:tr>
              <a:tr h="293542">
                <a:tc>
                  <a:txBody>
                    <a:bodyPr/>
                    <a:lstStyle/>
                    <a:p>
                      <a:pPr marL="0" algn="l" defTabSz="914400" rtl="0" eaLnBrk="1" fontAlgn="b" latinLnBrk="0" hangingPunct="1"/>
                      <a:r>
                        <a:rPr lang="en-NZ" sz="1100" b="1" kern="1200" baseline="0" dirty="0">
                          <a:solidFill>
                            <a:schemeClr val="tx1"/>
                          </a:solidFill>
                          <a:latin typeface="MetaSerifOT-Book" pitchFamily="50" charset="0"/>
                          <a:ea typeface="+mn-ea"/>
                          <a:cs typeface="Times New Roman" pitchFamily="18" charset="0"/>
                        </a:rPr>
                        <a:t>Total operating revenue</a:t>
                      </a:r>
                    </a:p>
                  </a:txBody>
                  <a:tcPr marL="9525" marR="9525" marT="9525" marB="0" anchor="b">
                    <a:lnL>
                      <a:noFill/>
                    </a:lnL>
                    <a:lnR>
                      <a:noFill/>
                    </a:lnR>
                    <a:lnT>
                      <a:noFill/>
                    </a:lnT>
                    <a:lnB>
                      <a:noFill/>
                    </a:lnB>
                  </a:tcPr>
                </a:tc>
                <a:tc>
                  <a:txBody>
                    <a:bodyPr/>
                    <a:lstStyle/>
                    <a:p>
                      <a:pPr marL="0" algn="r" defTabSz="914400" rtl="0" eaLnBrk="1" fontAlgn="b" latinLnBrk="0" hangingPunct="1"/>
                      <a:r>
                        <a:rPr lang="en-NZ" sz="1100" b="1" kern="1200" baseline="0" dirty="0">
                          <a:solidFill>
                            <a:schemeClr val="tx1"/>
                          </a:solidFill>
                          <a:latin typeface="MetaSerifOT-Book" pitchFamily="50" charset="0"/>
                          <a:ea typeface="+mn-ea"/>
                          <a:cs typeface="Times New Roman" pitchFamily="18" charset="0"/>
                        </a:rPr>
                        <a:t>    </a:t>
                      </a:r>
                      <a:r>
                        <a:rPr lang="en-NZ" sz="1100" b="1" kern="1200" baseline="0" dirty="0" smtClean="0">
                          <a:solidFill>
                            <a:schemeClr val="tx1"/>
                          </a:solidFill>
                          <a:latin typeface="MetaSerifOT-Book" pitchFamily="50" charset="0"/>
                          <a:ea typeface="+mn-ea"/>
                          <a:cs typeface="Times New Roman" pitchFamily="18" charset="0"/>
                        </a:rPr>
                        <a:t>227 </a:t>
                      </a:r>
                      <a:endParaRPr lang="en-NZ" sz="1100" b="1" kern="1200" baseline="0" dirty="0">
                        <a:solidFill>
                          <a:schemeClr val="tx1"/>
                        </a:solidFill>
                        <a:latin typeface="MetaSerifOT-Book" pitchFamily="50" charset="0"/>
                        <a:ea typeface="+mn-ea"/>
                        <a:cs typeface="Times New Roman" pitchFamily="18"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b" latinLnBrk="0" hangingPunct="1"/>
                      <a:r>
                        <a:rPr lang="en-NZ" sz="1100" b="1" kern="1200" baseline="0" dirty="0">
                          <a:solidFill>
                            <a:schemeClr val="tx1"/>
                          </a:solidFill>
                          <a:latin typeface="MetaSerifOT-Book" pitchFamily="50" charset="0"/>
                          <a:ea typeface="+mn-ea"/>
                          <a:cs typeface="Times New Roman" pitchFamily="18" charset="0"/>
                        </a:rPr>
                        <a:t>      </a:t>
                      </a:r>
                      <a:r>
                        <a:rPr lang="en-NZ" sz="1100" b="1" kern="1200" baseline="0" dirty="0" smtClean="0">
                          <a:solidFill>
                            <a:schemeClr val="tx1"/>
                          </a:solidFill>
                          <a:latin typeface="MetaSerifOT-Book" pitchFamily="50" charset="0"/>
                          <a:ea typeface="+mn-ea"/>
                          <a:cs typeface="Times New Roman" pitchFamily="18" charset="0"/>
                        </a:rPr>
                        <a:t>204 </a:t>
                      </a:r>
                      <a:endParaRPr lang="en-NZ" sz="1100" b="1" kern="1200" baseline="0" dirty="0">
                        <a:solidFill>
                          <a:schemeClr val="tx1"/>
                        </a:solidFill>
                        <a:latin typeface="MetaSerifOT-Book" pitchFamily="50" charset="0"/>
                        <a:ea typeface="+mn-ea"/>
                        <a:cs typeface="Times New Roman" pitchFamily="18"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NZ" sz="1000" b="0" i="0" u="none" strike="noStrike" dirty="0">
                        <a:latin typeface="Arial"/>
                      </a:endParaRPr>
                    </a:p>
                  </a:txBody>
                  <a:tcPr marL="9525" marR="9525" marT="9525" marB="0" anchor="b">
                    <a:lnL>
                      <a:noFill/>
                    </a:lnL>
                    <a:lnR>
                      <a:noFill/>
                    </a:lnR>
                    <a:lnT>
                      <a:noFill/>
                    </a:lnT>
                    <a:lnB>
                      <a:noFill/>
                    </a:lnB>
                  </a:tcPr>
                </a:tc>
                <a:tc>
                  <a:txBody>
                    <a:bodyPr/>
                    <a:lstStyle/>
                    <a:p>
                      <a:pPr marL="0" algn="r" defTabSz="914400" rtl="0" eaLnBrk="1" fontAlgn="b" latinLnBrk="0" hangingPunct="1"/>
                      <a:r>
                        <a:rPr lang="en-NZ" sz="1100" b="1" kern="1200" baseline="0" dirty="0" smtClean="0">
                          <a:solidFill>
                            <a:schemeClr val="tx1"/>
                          </a:solidFill>
                          <a:latin typeface="MetaSerifOT-Book" pitchFamily="50" charset="0"/>
                          <a:ea typeface="+mn-ea"/>
                          <a:cs typeface="Times New Roman" pitchFamily="18" charset="0"/>
                        </a:rPr>
                        <a:t>11%</a:t>
                      </a:r>
                      <a:endParaRPr lang="en-NZ" sz="1100" b="1" kern="1200" baseline="0" dirty="0">
                        <a:solidFill>
                          <a:schemeClr val="tx1"/>
                        </a:solidFill>
                        <a:latin typeface="MetaSerifOT-Book" pitchFamily="50" charset="0"/>
                        <a:ea typeface="+mn-ea"/>
                        <a:cs typeface="Times New Roman" pitchFamily="18" charset="0"/>
                      </a:endParaRPr>
                    </a:p>
                  </a:txBody>
                  <a:tcPr marL="9525" marR="9525" marT="9525" marB="0" anchor="b">
                    <a:lnL>
                      <a:noFill/>
                    </a:lnL>
                    <a:lnR>
                      <a:noFill/>
                    </a:lnR>
                    <a:lnT>
                      <a:noFill/>
                    </a:lnT>
                    <a:lnB>
                      <a:noFill/>
                    </a:lnB>
                  </a:tcPr>
                </a:tc>
              </a:tr>
              <a:tr h="332483">
                <a:tc>
                  <a:txBody>
                    <a:bodyPr/>
                    <a:lstStyle/>
                    <a:p>
                      <a:pPr marL="0" algn="l" defTabSz="914400" rtl="0" eaLnBrk="1" fontAlgn="b" latinLnBrk="0" hangingPunct="1"/>
                      <a:r>
                        <a:rPr lang="en-NZ" sz="1100" kern="1200" baseline="0" dirty="0">
                          <a:solidFill>
                            <a:schemeClr val="tx1"/>
                          </a:solidFill>
                          <a:latin typeface="MetaSerifOT-Book" pitchFamily="50" charset="0"/>
                          <a:ea typeface="+mn-ea"/>
                          <a:cs typeface="Times New Roman" pitchFamily="18" charset="0"/>
                        </a:rPr>
                        <a:t>Total expenses</a:t>
                      </a:r>
                    </a:p>
                  </a:txBody>
                  <a:tcPr marL="9525" marR="9525" marT="9525" marB="0" anchor="b">
                    <a:lnL>
                      <a:noFill/>
                    </a:lnL>
                    <a:lnR>
                      <a:noFill/>
                    </a:lnR>
                    <a:lnT>
                      <a:noFill/>
                    </a:lnT>
                    <a:lnB>
                      <a:noFill/>
                    </a:lnB>
                  </a:tcPr>
                </a:tc>
                <a:tc>
                  <a:txBody>
                    <a:bodyPr/>
                    <a:lstStyle/>
                    <a:p>
                      <a:pPr marL="0" algn="r" defTabSz="914400" rtl="0" eaLnBrk="1" fontAlgn="b" latinLnBrk="0" hangingPunct="1"/>
                      <a:r>
                        <a:rPr lang="en-NZ" sz="1100" b="0" kern="1200" baseline="0" dirty="0" smtClean="0">
                          <a:solidFill>
                            <a:schemeClr val="tx1"/>
                          </a:solidFill>
                          <a:latin typeface="MetaSerifOT-Book" pitchFamily="50" charset="0"/>
                          <a:ea typeface="+mn-ea"/>
                          <a:cs typeface="Times New Roman" pitchFamily="18" charset="0"/>
                        </a:rPr>
                        <a:t>(147) </a:t>
                      </a:r>
                      <a:endParaRPr lang="en-NZ" sz="1100" b="0" kern="1200" baseline="0" dirty="0">
                        <a:solidFill>
                          <a:schemeClr val="tx1"/>
                        </a:solidFill>
                        <a:latin typeface="MetaSerifOT-Book" pitchFamily="50" charset="0"/>
                        <a:ea typeface="+mn-ea"/>
                        <a:cs typeface="Times New Roman" pitchFamily="18" charset="0"/>
                      </a:endParaRPr>
                    </a:p>
                  </a:txBody>
                  <a:tcPr marL="9525" marR="9525" marT="9525" marB="0" anchor="b">
                    <a:lnL>
                      <a:noFill/>
                    </a:lnL>
                    <a:lnR>
                      <a:noFill/>
                    </a:lnR>
                    <a:lnT>
                      <a:noFill/>
                    </a:lnT>
                    <a:lnB>
                      <a:noFill/>
                    </a:lnB>
                  </a:tcPr>
                </a:tc>
                <a:tc>
                  <a:txBody>
                    <a:bodyPr/>
                    <a:lstStyle/>
                    <a:p>
                      <a:pPr marL="0" algn="r" defTabSz="914400" rtl="0" eaLnBrk="1" fontAlgn="b" latinLnBrk="0" hangingPunct="1"/>
                      <a:r>
                        <a:rPr lang="en-NZ" sz="1100" b="0" kern="1200" baseline="0" dirty="0" smtClean="0">
                          <a:solidFill>
                            <a:schemeClr val="tx1"/>
                          </a:solidFill>
                          <a:latin typeface="MetaSerifOT-Book" pitchFamily="50" charset="0"/>
                          <a:ea typeface="+mn-ea"/>
                          <a:cs typeface="Times New Roman" pitchFamily="18" charset="0"/>
                        </a:rPr>
                        <a:t>(151) </a:t>
                      </a:r>
                      <a:endParaRPr lang="en-NZ" sz="1100" b="0" kern="1200" baseline="0" dirty="0">
                        <a:solidFill>
                          <a:schemeClr val="tx1"/>
                        </a:solidFill>
                        <a:latin typeface="MetaSerifOT-Book" pitchFamily="50" charset="0"/>
                        <a:ea typeface="+mn-ea"/>
                        <a:cs typeface="Times New Roman" pitchFamily="18" charset="0"/>
                      </a:endParaRPr>
                    </a:p>
                  </a:txBody>
                  <a:tcPr marL="9525" marR="9525" marT="9525" marB="0" anchor="b">
                    <a:lnL>
                      <a:noFill/>
                    </a:lnL>
                    <a:lnR>
                      <a:noFill/>
                    </a:lnR>
                    <a:lnT>
                      <a:noFill/>
                    </a:lnT>
                    <a:lnB>
                      <a:noFill/>
                    </a:lnB>
                  </a:tcPr>
                </a:tc>
                <a:tc>
                  <a:txBody>
                    <a:bodyPr/>
                    <a:lstStyle/>
                    <a:p>
                      <a:pPr algn="l" fontAlgn="b"/>
                      <a:endParaRPr lang="en-NZ" sz="1000" b="0" i="0" u="none" strike="noStrike" dirty="0">
                        <a:latin typeface="Arial"/>
                      </a:endParaRPr>
                    </a:p>
                  </a:txBody>
                  <a:tcPr marL="9525" marR="9525" marT="9525" marB="0" anchor="b">
                    <a:lnL>
                      <a:noFill/>
                    </a:lnL>
                    <a:lnR>
                      <a:noFill/>
                    </a:lnR>
                    <a:lnT>
                      <a:noFill/>
                    </a:lnT>
                    <a:lnB>
                      <a:noFill/>
                    </a:lnB>
                  </a:tcPr>
                </a:tc>
                <a:tc>
                  <a:txBody>
                    <a:bodyPr/>
                    <a:lstStyle/>
                    <a:p>
                      <a:pPr marL="0" algn="r" defTabSz="914400" rtl="0" eaLnBrk="1" fontAlgn="b" latinLnBrk="0" hangingPunct="1"/>
                      <a:r>
                        <a:rPr lang="en-NZ" sz="1100" b="1" kern="1200" baseline="0" dirty="0" smtClean="0">
                          <a:solidFill>
                            <a:schemeClr val="tx1"/>
                          </a:solidFill>
                          <a:latin typeface="MetaSerifOT-Book" pitchFamily="50" charset="0"/>
                          <a:ea typeface="+mn-ea"/>
                          <a:cs typeface="Times New Roman" pitchFamily="18" charset="0"/>
                        </a:rPr>
                        <a:t>(3%)</a:t>
                      </a:r>
                      <a:endParaRPr lang="en-NZ" sz="1100" b="1" kern="1200" baseline="0" dirty="0">
                        <a:solidFill>
                          <a:schemeClr val="tx1"/>
                        </a:solidFill>
                        <a:latin typeface="MetaSerifOT-Book" pitchFamily="50" charset="0"/>
                        <a:ea typeface="+mn-ea"/>
                        <a:cs typeface="Times New Roman" pitchFamily="18" charset="0"/>
                      </a:endParaRPr>
                    </a:p>
                  </a:txBody>
                  <a:tcPr marL="9525" marR="9525" marT="9525" marB="0" anchor="b">
                    <a:lnL>
                      <a:noFill/>
                    </a:lnL>
                    <a:lnR>
                      <a:noFill/>
                    </a:lnR>
                    <a:lnT>
                      <a:noFill/>
                    </a:lnT>
                    <a:lnB>
                      <a:noFill/>
                    </a:lnB>
                  </a:tcPr>
                </a:tc>
              </a:tr>
              <a:tr h="293542">
                <a:tc>
                  <a:txBody>
                    <a:bodyPr/>
                    <a:lstStyle/>
                    <a:p>
                      <a:pPr marL="0" algn="l" defTabSz="914400" rtl="0" eaLnBrk="1" fontAlgn="b" latinLnBrk="0" hangingPunct="1"/>
                      <a:r>
                        <a:rPr lang="en-NZ" sz="1100" b="1" kern="1200" baseline="0" dirty="0" smtClean="0">
                          <a:solidFill>
                            <a:schemeClr val="tx1"/>
                          </a:solidFill>
                          <a:latin typeface="MetaSerifOT-Book" pitchFamily="50" charset="0"/>
                          <a:ea typeface="+mn-ea"/>
                          <a:cs typeface="Times New Roman" pitchFamily="18" charset="0"/>
                        </a:rPr>
                        <a:t>Profit </a:t>
                      </a:r>
                      <a:r>
                        <a:rPr lang="en-NZ" sz="1100" b="1" kern="1200" baseline="0" dirty="0">
                          <a:solidFill>
                            <a:schemeClr val="tx1"/>
                          </a:solidFill>
                          <a:latin typeface="MetaSerifOT-Book" pitchFamily="50" charset="0"/>
                          <a:ea typeface="+mn-ea"/>
                          <a:cs typeface="Times New Roman" pitchFamily="18" charset="0"/>
                        </a:rPr>
                        <a:t>before tax</a:t>
                      </a:r>
                    </a:p>
                  </a:txBody>
                  <a:tcPr marL="9525" marR="9525" marT="9525" marB="0" anchor="b">
                    <a:lnL>
                      <a:noFill/>
                    </a:lnL>
                    <a:lnR>
                      <a:noFill/>
                    </a:lnR>
                    <a:lnT>
                      <a:noFill/>
                    </a:lnT>
                    <a:lnB>
                      <a:noFill/>
                    </a:lnB>
                  </a:tcPr>
                </a:tc>
                <a:tc>
                  <a:txBody>
                    <a:bodyPr/>
                    <a:lstStyle/>
                    <a:p>
                      <a:pPr marL="0" algn="r" defTabSz="914400" rtl="0" eaLnBrk="1" fontAlgn="b" latinLnBrk="0" hangingPunct="1"/>
                      <a:r>
                        <a:rPr lang="en-NZ" sz="1100" b="1" kern="1200" baseline="0" dirty="0">
                          <a:solidFill>
                            <a:schemeClr val="tx1"/>
                          </a:solidFill>
                          <a:latin typeface="MetaSerifOT-Book" pitchFamily="50" charset="0"/>
                          <a:ea typeface="+mn-ea"/>
                          <a:cs typeface="Times New Roman" pitchFamily="18" charset="0"/>
                        </a:rPr>
                        <a:t>        </a:t>
                      </a:r>
                      <a:r>
                        <a:rPr lang="en-NZ" sz="1100" b="1" kern="1200" baseline="0" dirty="0" smtClean="0">
                          <a:solidFill>
                            <a:schemeClr val="tx1"/>
                          </a:solidFill>
                          <a:latin typeface="MetaSerifOT-Book" pitchFamily="50" charset="0"/>
                          <a:ea typeface="+mn-ea"/>
                          <a:cs typeface="Times New Roman" pitchFamily="18" charset="0"/>
                        </a:rPr>
                        <a:t>80 </a:t>
                      </a:r>
                      <a:endParaRPr lang="en-NZ" sz="1100" b="1" kern="1200" baseline="0" dirty="0">
                        <a:solidFill>
                          <a:schemeClr val="tx1"/>
                        </a:solidFill>
                        <a:latin typeface="MetaSerifOT-Book" pitchFamily="50" charset="0"/>
                        <a:ea typeface="+mn-ea"/>
                        <a:cs typeface="Times New Roman" pitchFamily="18" charset="0"/>
                      </a:endParaRPr>
                    </a:p>
                  </a:txBody>
                  <a:tcPr marL="9525" marR="9525" marT="9525" marB="0" anchor="b">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r" defTabSz="914400" rtl="0" eaLnBrk="1" fontAlgn="b" latinLnBrk="0" hangingPunct="1"/>
                      <a:r>
                        <a:rPr lang="en-NZ" sz="1100" b="1" kern="1200" baseline="0" dirty="0">
                          <a:solidFill>
                            <a:schemeClr val="tx1"/>
                          </a:solidFill>
                          <a:latin typeface="MetaSerifOT-Book" pitchFamily="50" charset="0"/>
                          <a:ea typeface="+mn-ea"/>
                          <a:cs typeface="Times New Roman" pitchFamily="18" charset="0"/>
                        </a:rPr>
                        <a:t>       </a:t>
                      </a:r>
                      <a:r>
                        <a:rPr lang="en-NZ" sz="1100" b="1" kern="1200" baseline="0" dirty="0" smtClean="0">
                          <a:solidFill>
                            <a:schemeClr val="tx1"/>
                          </a:solidFill>
                          <a:latin typeface="MetaSerifOT-Book" pitchFamily="50" charset="0"/>
                          <a:ea typeface="+mn-ea"/>
                          <a:cs typeface="Times New Roman" pitchFamily="18" charset="0"/>
                        </a:rPr>
                        <a:t>53 </a:t>
                      </a:r>
                      <a:endParaRPr lang="en-NZ" sz="1100" b="1" kern="1200" baseline="0" dirty="0">
                        <a:solidFill>
                          <a:schemeClr val="tx1"/>
                        </a:solidFill>
                        <a:latin typeface="MetaSerifOT-Book" pitchFamily="50" charset="0"/>
                        <a:ea typeface="+mn-ea"/>
                        <a:cs typeface="Times New Roman" pitchFamily="18" charset="0"/>
                      </a:endParaRPr>
                    </a:p>
                  </a:txBody>
                  <a:tcPr marL="9525" marR="9525" marT="9525" marB="0" anchor="b">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NZ" sz="1000" b="0" i="0" u="none" strike="noStrike" dirty="0">
                        <a:latin typeface="Arial"/>
                      </a:endParaRPr>
                    </a:p>
                  </a:txBody>
                  <a:tcPr marL="9525" marR="9525" marT="9525" marB="0" anchor="b">
                    <a:lnL>
                      <a:noFill/>
                    </a:lnL>
                    <a:lnR>
                      <a:noFill/>
                    </a:lnR>
                    <a:lnT>
                      <a:noFill/>
                    </a:lnT>
                    <a:lnB>
                      <a:noFill/>
                    </a:lnB>
                  </a:tcPr>
                </a:tc>
                <a:tc>
                  <a:txBody>
                    <a:bodyPr/>
                    <a:lstStyle/>
                    <a:p>
                      <a:pPr marL="0" algn="r" defTabSz="914400" rtl="0" eaLnBrk="1" fontAlgn="b" latinLnBrk="0" hangingPunct="1"/>
                      <a:r>
                        <a:rPr lang="en-NZ" sz="1100" b="1" kern="1200" baseline="0" dirty="0" smtClean="0">
                          <a:solidFill>
                            <a:schemeClr val="tx1"/>
                          </a:solidFill>
                          <a:latin typeface="MetaSerifOT-Book" pitchFamily="50" charset="0"/>
                          <a:ea typeface="+mn-ea"/>
                          <a:cs typeface="Times New Roman" pitchFamily="18" charset="0"/>
                        </a:rPr>
                        <a:t>51%</a:t>
                      </a:r>
                      <a:endParaRPr lang="en-NZ" sz="1100" b="1" kern="1200" baseline="0" dirty="0">
                        <a:solidFill>
                          <a:schemeClr val="tx1"/>
                        </a:solidFill>
                        <a:latin typeface="MetaSerifOT-Book" pitchFamily="50" charset="0"/>
                        <a:ea typeface="+mn-ea"/>
                        <a:cs typeface="Times New Roman" pitchFamily="18" charset="0"/>
                      </a:endParaRPr>
                    </a:p>
                  </a:txBody>
                  <a:tcPr marL="9525" marR="9525" marT="9525" marB="0" anchor="b">
                    <a:lnL>
                      <a:noFill/>
                    </a:lnL>
                    <a:lnR>
                      <a:noFill/>
                    </a:lnR>
                    <a:lnT>
                      <a:noFill/>
                    </a:lnT>
                    <a:lnB>
                      <a:noFill/>
                    </a:lnB>
                  </a:tcPr>
                </a:tc>
              </a:tr>
              <a:tr h="354530">
                <a:tc>
                  <a:txBody>
                    <a:bodyPr/>
                    <a:lstStyle/>
                    <a:p>
                      <a:pPr marL="0" algn="l" defTabSz="914400" rtl="0" eaLnBrk="1" fontAlgn="b" latinLnBrk="0" hangingPunct="1"/>
                      <a:r>
                        <a:rPr lang="en-NZ" sz="1100" kern="1200" baseline="0" dirty="0">
                          <a:solidFill>
                            <a:schemeClr val="tx1"/>
                          </a:solidFill>
                          <a:latin typeface="MetaSerifOT-Book" pitchFamily="50" charset="0"/>
                          <a:ea typeface="+mn-ea"/>
                          <a:cs typeface="Times New Roman" pitchFamily="18" charset="0"/>
                        </a:rPr>
                        <a:t>Income tax expense</a:t>
                      </a:r>
                    </a:p>
                  </a:txBody>
                  <a:tcPr marL="9525" marR="9525" marT="9525" marB="0" anchor="b">
                    <a:lnL>
                      <a:noFill/>
                    </a:lnL>
                    <a:lnR>
                      <a:noFill/>
                    </a:lnR>
                    <a:lnT>
                      <a:noFill/>
                    </a:lnT>
                    <a:lnB>
                      <a:noFill/>
                    </a:lnB>
                  </a:tcPr>
                </a:tc>
                <a:tc>
                  <a:txBody>
                    <a:bodyPr/>
                    <a:lstStyle/>
                    <a:p>
                      <a:pPr marL="0" algn="r" defTabSz="914400" rtl="0" eaLnBrk="1" fontAlgn="b" latinLnBrk="0" hangingPunct="1"/>
                      <a:r>
                        <a:rPr lang="en-NZ" sz="1100" b="0" kern="1200" baseline="0" dirty="0" smtClean="0">
                          <a:solidFill>
                            <a:schemeClr val="tx1"/>
                          </a:solidFill>
                          <a:latin typeface="MetaSerifOT-Book" pitchFamily="50" charset="0"/>
                          <a:ea typeface="+mn-ea"/>
                          <a:cs typeface="Times New Roman" pitchFamily="18" charset="0"/>
                        </a:rPr>
                        <a:t>(22) </a:t>
                      </a:r>
                      <a:endParaRPr lang="en-NZ" sz="1100" b="0" kern="1200" baseline="0" dirty="0">
                        <a:solidFill>
                          <a:schemeClr val="tx1"/>
                        </a:solidFill>
                        <a:latin typeface="MetaSerifOT-Book" pitchFamily="50" charset="0"/>
                        <a:ea typeface="+mn-ea"/>
                        <a:cs typeface="Times New Roman" pitchFamily="18"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r" defTabSz="914400" rtl="0" eaLnBrk="1" fontAlgn="b" latinLnBrk="0" hangingPunct="1"/>
                      <a:r>
                        <a:rPr lang="en-NZ" sz="1100" b="0" kern="1200" baseline="0" dirty="0" smtClean="0">
                          <a:solidFill>
                            <a:schemeClr val="tx1"/>
                          </a:solidFill>
                          <a:latin typeface="MetaSerifOT-Book" pitchFamily="50" charset="0"/>
                          <a:ea typeface="+mn-ea"/>
                          <a:cs typeface="Times New Roman" pitchFamily="18" charset="0"/>
                        </a:rPr>
                        <a:t>(15) </a:t>
                      </a:r>
                      <a:endParaRPr lang="en-NZ" sz="1100" b="0" kern="1200" baseline="0" dirty="0">
                        <a:solidFill>
                          <a:schemeClr val="tx1"/>
                        </a:solidFill>
                        <a:latin typeface="MetaSerifOT-Book" pitchFamily="50" charset="0"/>
                        <a:ea typeface="+mn-ea"/>
                        <a:cs typeface="Times New Roman" pitchFamily="18"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NZ" sz="1000" b="0" i="0" u="none" strike="noStrike" dirty="0">
                        <a:latin typeface="Arial"/>
                      </a:endParaRPr>
                    </a:p>
                  </a:txBody>
                  <a:tcPr marL="9525" marR="9525" marT="9525" marB="0" anchor="b">
                    <a:lnL>
                      <a:noFill/>
                    </a:lnL>
                    <a:lnR>
                      <a:noFill/>
                    </a:lnR>
                    <a:lnT>
                      <a:noFill/>
                    </a:lnT>
                    <a:lnB>
                      <a:noFill/>
                    </a:lnB>
                  </a:tcPr>
                </a:tc>
                <a:tc>
                  <a:txBody>
                    <a:bodyPr/>
                    <a:lstStyle/>
                    <a:p>
                      <a:pPr marL="0" algn="r" defTabSz="914400" rtl="0" eaLnBrk="1" fontAlgn="b" latinLnBrk="0" hangingPunct="1"/>
                      <a:endParaRPr lang="en-NZ" sz="1100" b="1" kern="1200" baseline="0" dirty="0">
                        <a:solidFill>
                          <a:schemeClr val="tx1"/>
                        </a:solidFill>
                        <a:latin typeface="MetaSerifOT-Book" pitchFamily="50" charset="0"/>
                        <a:ea typeface="+mn-ea"/>
                        <a:cs typeface="Times New Roman" pitchFamily="18" charset="0"/>
                      </a:endParaRPr>
                    </a:p>
                  </a:txBody>
                  <a:tcPr marL="9525" marR="9525" marT="9525" marB="0" anchor="b">
                    <a:lnL>
                      <a:noFill/>
                    </a:lnL>
                    <a:lnR>
                      <a:noFill/>
                    </a:lnR>
                    <a:lnT>
                      <a:noFill/>
                    </a:lnT>
                    <a:lnB>
                      <a:noFill/>
                    </a:lnB>
                  </a:tcPr>
                </a:tc>
              </a:tr>
              <a:tr h="360040">
                <a:tc>
                  <a:txBody>
                    <a:bodyPr/>
                    <a:lstStyle/>
                    <a:p>
                      <a:pPr marL="0" algn="l" defTabSz="914400" rtl="0" eaLnBrk="1" fontAlgn="b" latinLnBrk="0" hangingPunct="1"/>
                      <a:r>
                        <a:rPr lang="en-NZ" sz="1100" b="1" kern="1200" baseline="0" dirty="0" smtClean="0">
                          <a:solidFill>
                            <a:schemeClr val="tx1"/>
                          </a:solidFill>
                          <a:latin typeface="MetaSerifOT-Book" pitchFamily="50" charset="0"/>
                          <a:ea typeface="+mn-ea"/>
                          <a:cs typeface="Times New Roman" pitchFamily="18" charset="0"/>
                        </a:rPr>
                        <a:t>Profit </a:t>
                      </a:r>
                      <a:r>
                        <a:rPr lang="en-NZ" sz="1100" b="1" kern="1200" baseline="0" dirty="0">
                          <a:solidFill>
                            <a:schemeClr val="tx1"/>
                          </a:solidFill>
                          <a:latin typeface="MetaSerifOT-Book" pitchFamily="50" charset="0"/>
                          <a:ea typeface="+mn-ea"/>
                          <a:cs typeface="Times New Roman" pitchFamily="18" charset="0"/>
                        </a:rPr>
                        <a:t>after tax</a:t>
                      </a:r>
                    </a:p>
                  </a:txBody>
                  <a:tcPr marL="9525" marR="9525" marT="9525" marB="0" anchor="b">
                    <a:lnL>
                      <a:noFill/>
                    </a:lnL>
                    <a:lnR>
                      <a:noFill/>
                    </a:lnR>
                    <a:lnT>
                      <a:noFill/>
                    </a:lnT>
                    <a:lnB>
                      <a:noFill/>
                    </a:lnB>
                  </a:tcPr>
                </a:tc>
                <a:tc>
                  <a:txBody>
                    <a:bodyPr/>
                    <a:lstStyle/>
                    <a:p>
                      <a:pPr marL="0" algn="r" defTabSz="914400" rtl="0" eaLnBrk="1" fontAlgn="b" latinLnBrk="0" hangingPunct="1"/>
                      <a:r>
                        <a:rPr lang="en-NZ" sz="1100" b="1" kern="1200" baseline="0" dirty="0" smtClean="0">
                          <a:solidFill>
                            <a:schemeClr val="tx1"/>
                          </a:solidFill>
                          <a:latin typeface="MetaSerifOT-Book" pitchFamily="50" charset="0"/>
                          <a:ea typeface="+mn-ea"/>
                          <a:cs typeface="Times New Roman" pitchFamily="18" charset="0"/>
                        </a:rPr>
                        <a:t>58         </a:t>
                      </a:r>
                      <a:endParaRPr lang="en-NZ" sz="1100" b="1" kern="1200" baseline="0" dirty="0">
                        <a:solidFill>
                          <a:schemeClr val="tx1"/>
                        </a:solidFill>
                        <a:latin typeface="MetaSerifOT-Book" pitchFamily="50" charset="0"/>
                        <a:ea typeface="+mn-ea"/>
                        <a:cs typeface="Times New Roman" pitchFamily="18"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marL="0" algn="r" defTabSz="914400" rtl="0" eaLnBrk="1" fontAlgn="b" latinLnBrk="0" hangingPunct="1"/>
                      <a:r>
                        <a:rPr lang="en-NZ" sz="1100" b="1" kern="1200" baseline="0" dirty="0">
                          <a:solidFill>
                            <a:schemeClr val="tx1"/>
                          </a:solidFill>
                          <a:latin typeface="MetaSerifOT-Book" pitchFamily="50" charset="0"/>
                          <a:ea typeface="+mn-ea"/>
                          <a:cs typeface="Times New Roman" pitchFamily="18" charset="0"/>
                        </a:rPr>
                        <a:t>       </a:t>
                      </a:r>
                      <a:r>
                        <a:rPr lang="en-NZ" sz="1100" b="1" kern="1200" baseline="0" dirty="0" smtClean="0">
                          <a:solidFill>
                            <a:schemeClr val="tx1"/>
                          </a:solidFill>
                          <a:latin typeface="MetaSerifOT-Book" pitchFamily="50" charset="0"/>
                          <a:ea typeface="+mn-ea"/>
                          <a:cs typeface="Times New Roman" pitchFamily="18" charset="0"/>
                        </a:rPr>
                        <a:t>38 </a:t>
                      </a:r>
                      <a:endParaRPr lang="en-NZ" sz="1100" b="1" kern="1200" baseline="0" dirty="0">
                        <a:solidFill>
                          <a:schemeClr val="tx1"/>
                        </a:solidFill>
                        <a:latin typeface="MetaSerifOT-Book" pitchFamily="50" charset="0"/>
                        <a:ea typeface="+mn-ea"/>
                        <a:cs typeface="Times New Roman" pitchFamily="18"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NZ" sz="1000" b="0" i="0" u="none" strike="noStrike" dirty="0">
                        <a:latin typeface="Arial"/>
                      </a:endParaRPr>
                    </a:p>
                  </a:txBody>
                  <a:tcPr marL="9525" marR="9525" marT="9525" marB="0" anchor="b">
                    <a:lnL>
                      <a:noFill/>
                    </a:lnL>
                    <a:lnR>
                      <a:noFill/>
                    </a:lnR>
                    <a:lnT>
                      <a:noFill/>
                    </a:lnT>
                    <a:lnB>
                      <a:noFill/>
                    </a:lnB>
                  </a:tcPr>
                </a:tc>
                <a:tc>
                  <a:txBody>
                    <a:bodyPr/>
                    <a:lstStyle/>
                    <a:p>
                      <a:pPr marL="0" algn="r" defTabSz="914400" rtl="0" eaLnBrk="1" fontAlgn="b" latinLnBrk="0" hangingPunct="1"/>
                      <a:r>
                        <a:rPr lang="en-NZ" sz="1100" b="1" kern="1200" baseline="0" dirty="0" smtClean="0">
                          <a:solidFill>
                            <a:schemeClr val="tx1"/>
                          </a:solidFill>
                          <a:latin typeface="MetaSerifOT-Book" pitchFamily="50" charset="0"/>
                          <a:ea typeface="+mn-ea"/>
                          <a:cs typeface="Times New Roman" pitchFamily="18" charset="0"/>
                        </a:rPr>
                        <a:t>53%</a:t>
                      </a:r>
                      <a:endParaRPr lang="en-NZ" sz="1100" b="1" kern="1200" baseline="0" dirty="0">
                        <a:solidFill>
                          <a:schemeClr val="tx1"/>
                        </a:solidFill>
                        <a:latin typeface="MetaSerifOT-Book" pitchFamily="50" charset="0"/>
                        <a:ea typeface="+mn-ea"/>
                        <a:cs typeface="Times New Roman" pitchFamily="18" charset="0"/>
                      </a:endParaRPr>
                    </a:p>
                  </a:txBody>
                  <a:tcPr marL="9525" marR="9525" marT="9525" marB="0" anchor="b">
                    <a:lnL>
                      <a:noFill/>
                    </a:lnL>
                    <a:lnR>
                      <a:noFill/>
                    </a:lnR>
                    <a:lnT>
                      <a:noFill/>
                    </a:lnT>
                    <a:lnB>
                      <a:noFill/>
                    </a:lnB>
                  </a:tcPr>
                </a:tc>
              </a:tr>
            </a:tbl>
          </a:graphicData>
        </a:graphic>
      </p:graphicFrame>
      <p:sp>
        <p:nvSpPr>
          <p:cNvPr id="7" name="AutoShape 246"/>
          <p:cNvSpPr>
            <a:spLocks noChangeAspect="1" noChangeArrowheads="1"/>
          </p:cNvSpPr>
          <p:nvPr/>
        </p:nvSpPr>
        <p:spPr bwMode="auto">
          <a:xfrm>
            <a:off x="7994023" y="4217673"/>
            <a:ext cx="178377" cy="233267"/>
          </a:xfrm>
          <a:prstGeom prst="upArrow">
            <a:avLst>
              <a:gd name="adj1" fmla="val 50000"/>
              <a:gd name="adj2" fmla="val 32692"/>
            </a:avLst>
          </a:prstGeom>
          <a:solidFill>
            <a:srgbClr val="00B050"/>
          </a:solidFill>
          <a:ln w="9525">
            <a:solidFill>
              <a:schemeClr val="tx1"/>
            </a:solidFill>
            <a:miter lim="800000"/>
            <a:headEnd/>
            <a:tailEnd/>
          </a:ln>
        </p:spPr>
        <p:txBody>
          <a:bodyPr vert="eaVert" wrap="none" anchor="ctr"/>
          <a:lstStyle/>
          <a:p>
            <a:endParaRPr lang="en-GB" dirty="0"/>
          </a:p>
        </p:txBody>
      </p:sp>
      <p:sp>
        <p:nvSpPr>
          <p:cNvPr id="8" name="AutoShape 246"/>
          <p:cNvSpPr>
            <a:spLocks noChangeAspect="1" noChangeArrowheads="1"/>
          </p:cNvSpPr>
          <p:nvPr/>
        </p:nvSpPr>
        <p:spPr bwMode="auto">
          <a:xfrm>
            <a:off x="7979704" y="4894026"/>
            <a:ext cx="192696" cy="251992"/>
          </a:xfrm>
          <a:prstGeom prst="upArrow">
            <a:avLst>
              <a:gd name="adj1" fmla="val 50000"/>
              <a:gd name="adj2" fmla="val 32692"/>
            </a:avLst>
          </a:prstGeom>
          <a:solidFill>
            <a:srgbClr val="00B050"/>
          </a:solidFill>
          <a:ln w="9525">
            <a:solidFill>
              <a:schemeClr val="tx1"/>
            </a:solidFill>
            <a:miter lim="800000"/>
            <a:headEnd/>
            <a:tailEnd/>
          </a:ln>
        </p:spPr>
        <p:txBody>
          <a:bodyPr vert="eaVert" wrap="none" anchor="ctr"/>
          <a:lstStyle/>
          <a:p>
            <a:endParaRPr lang="en-GB"/>
          </a:p>
        </p:txBody>
      </p:sp>
      <p:sp>
        <p:nvSpPr>
          <p:cNvPr id="9" name="Slide Number Placeholder 8"/>
          <p:cNvSpPr>
            <a:spLocks noGrp="1"/>
          </p:cNvSpPr>
          <p:nvPr>
            <p:ph type="sldNum" sz="quarter" idx="12"/>
          </p:nvPr>
        </p:nvSpPr>
        <p:spPr/>
        <p:txBody>
          <a:bodyPr/>
          <a:lstStyle/>
          <a:p>
            <a:fld id="{0D0E5863-33EE-4F9C-8FE6-335F8DC2464A}" type="slidenum">
              <a:rPr lang="en-NZ" smtClean="0"/>
              <a:pPr/>
              <a:t>4</a:t>
            </a:fld>
            <a:endParaRPr lang="en-NZ"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85800"/>
            <a:ext cx="8208912" cy="1143000"/>
          </a:xfrm>
        </p:spPr>
        <p:txBody>
          <a:bodyPr>
            <a:normAutofit/>
          </a:bodyPr>
          <a:lstStyle/>
          <a:p>
            <a:r>
              <a:rPr lang="en-NZ" sz="2800" dirty="0" smtClean="0"/>
              <a:t>Financial Performance-Historical Summary</a:t>
            </a:r>
            <a:br>
              <a:rPr lang="en-NZ" sz="2800" dirty="0" smtClean="0"/>
            </a:br>
            <a:endParaRPr lang="en-NZ" sz="2800" dirty="0"/>
          </a:p>
        </p:txBody>
      </p:sp>
      <p:sp>
        <p:nvSpPr>
          <p:cNvPr id="5" name="Slide Number Placeholder 4"/>
          <p:cNvSpPr>
            <a:spLocks noGrp="1"/>
          </p:cNvSpPr>
          <p:nvPr>
            <p:ph type="sldNum" sz="quarter" idx="12"/>
          </p:nvPr>
        </p:nvSpPr>
        <p:spPr/>
        <p:txBody>
          <a:bodyPr/>
          <a:lstStyle/>
          <a:p>
            <a:fld id="{0D0E5863-33EE-4F9C-8FE6-335F8DC2464A}" type="slidenum">
              <a:rPr lang="en-NZ" smtClean="0"/>
              <a:pPr/>
              <a:t>5</a:t>
            </a:fld>
            <a:endParaRPr lang="en-NZ"/>
          </a:p>
        </p:txBody>
      </p:sp>
      <p:graphicFrame>
        <p:nvGraphicFramePr>
          <p:cNvPr id="7" name="Table 6"/>
          <p:cNvGraphicFramePr>
            <a:graphicFrameLocks noGrp="1"/>
          </p:cNvGraphicFramePr>
          <p:nvPr/>
        </p:nvGraphicFramePr>
        <p:xfrm>
          <a:off x="899594" y="1412776"/>
          <a:ext cx="7272806" cy="3650746"/>
        </p:xfrm>
        <a:graphic>
          <a:graphicData uri="http://schemas.openxmlformats.org/drawingml/2006/table">
            <a:tbl>
              <a:tblPr/>
              <a:tblGrid>
                <a:gridCol w="2173791"/>
                <a:gridCol w="1019803"/>
                <a:gridCol w="1019803"/>
                <a:gridCol w="1019803"/>
                <a:gridCol w="1019803"/>
                <a:gridCol w="1019803"/>
              </a:tblGrid>
              <a:tr h="346707">
                <a:tc>
                  <a:txBody>
                    <a:bodyPr/>
                    <a:lstStyle/>
                    <a:p>
                      <a:pPr algn="l" rtl="0" fontAlgn="b"/>
                      <a:r>
                        <a:rPr lang="en-NZ" sz="1100" b="0" i="0" u="none" strike="noStrike" dirty="0">
                          <a:solidFill>
                            <a:srgbClr val="000000"/>
                          </a:solidFill>
                          <a:latin typeface="MetaSerifOT-Book"/>
                        </a:rPr>
                        <a:t>Dollars in millions</a:t>
                      </a:r>
                    </a:p>
                  </a:txBody>
                  <a:tcPr marL="8435" marR="8435" marT="843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NZ" sz="1100" b="0" i="0" u="none" strike="noStrike" dirty="0" smtClean="0">
                          <a:solidFill>
                            <a:srgbClr val="000000"/>
                          </a:solidFill>
                          <a:latin typeface="MetaSerifOT-Book"/>
                        </a:rPr>
                        <a:t>31 Dec </a:t>
                      </a:r>
                      <a:r>
                        <a:rPr lang="en-NZ" sz="1100" b="0" i="0" u="none" strike="noStrike" dirty="0">
                          <a:solidFill>
                            <a:srgbClr val="000000"/>
                          </a:solidFill>
                          <a:latin typeface="MetaSerifOT-Book"/>
                        </a:rPr>
                        <a:t>2012</a:t>
                      </a:r>
                    </a:p>
                  </a:txBody>
                  <a:tcPr marL="8435" marR="8435" marT="843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NZ" sz="1100" b="0" i="0" u="none" strike="noStrike" dirty="0" smtClean="0">
                          <a:solidFill>
                            <a:srgbClr val="000000"/>
                          </a:solidFill>
                          <a:latin typeface="MetaSerifOT-Book"/>
                        </a:rPr>
                        <a:t>31 Dec </a:t>
                      </a:r>
                      <a:r>
                        <a:rPr lang="en-NZ" sz="1100" b="0" i="0" u="none" strike="noStrike" dirty="0">
                          <a:solidFill>
                            <a:srgbClr val="000000"/>
                          </a:solidFill>
                          <a:latin typeface="MetaSerifOT-Book"/>
                        </a:rPr>
                        <a:t>2011</a:t>
                      </a:r>
                    </a:p>
                  </a:txBody>
                  <a:tcPr marL="8435" marR="8435" marT="843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NZ" sz="1100" b="0" i="0" u="none" strike="noStrike" dirty="0" smtClean="0">
                          <a:solidFill>
                            <a:srgbClr val="000000"/>
                          </a:solidFill>
                          <a:latin typeface="MetaSerifOT-Book"/>
                        </a:rPr>
                        <a:t>31 Dec </a:t>
                      </a:r>
                      <a:r>
                        <a:rPr lang="en-NZ" sz="1100" b="0" i="0" u="none" strike="noStrike" dirty="0">
                          <a:solidFill>
                            <a:srgbClr val="000000"/>
                          </a:solidFill>
                          <a:latin typeface="MetaSerifOT-Book"/>
                        </a:rPr>
                        <a:t>2010</a:t>
                      </a:r>
                    </a:p>
                  </a:txBody>
                  <a:tcPr marL="8435" marR="8435" marT="843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NZ" sz="1100" b="0" i="0" u="none" strike="noStrike" dirty="0" smtClean="0">
                          <a:solidFill>
                            <a:srgbClr val="000000"/>
                          </a:solidFill>
                          <a:latin typeface="MetaSerifOT-Book"/>
                        </a:rPr>
                        <a:t>31 Dec </a:t>
                      </a:r>
                      <a:r>
                        <a:rPr lang="en-NZ" sz="1100" b="0" i="0" u="none" strike="noStrike" dirty="0">
                          <a:solidFill>
                            <a:srgbClr val="000000"/>
                          </a:solidFill>
                          <a:latin typeface="MetaSerifOT-Book"/>
                        </a:rPr>
                        <a:t>2009</a:t>
                      </a:r>
                    </a:p>
                  </a:txBody>
                  <a:tcPr marL="8435" marR="8435" marT="843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NZ" sz="1100" b="0" i="0" u="none" strike="noStrike" dirty="0" smtClean="0">
                          <a:solidFill>
                            <a:srgbClr val="000000"/>
                          </a:solidFill>
                          <a:latin typeface="MetaSerifOT-Book"/>
                        </a:rPr>
                        <a:t>31 Dec </a:t>
                      </a:r>
                      <a:r>
                        <a:rPr lang="en-NZ" sz="1100" b="0" i="0" u="none" strike="noStrike" dirty="0">
                          <a:solidFill>
                            <a:srgbClr val="000000"/>
                          </a:solidFill>
                          <a:latin typeface="MetaSerifOT-Book"/>
                        </a:rPr>
                        <a:t>2008</a:t>
                      </a:r>
                    </a:p>
                  </a:txBody>
                  <a:tcPr marL="8435" marR="8435" marT="8435" marB="0" anchor="b">
                    <a:lnL>
                      <a:noFill/>
                    </a:lnL>
                    <a:lnR>
                      <a:noFill/>
                    </a:lnR>
                    <a:lnT>
                      <a:noFill/>
                    </a:lnT>
                    <a:lnB w="6350" cap="flat" cmpd="sng" algn="ctr">
                      <a:solidFill>
                        <a:srgbClr val="000000"/>
                      </a:solidFill>
                      <a:prstDash val="solid"/>
                      <a:round/>
                      <a:headEnd type="none" w="med" len="med"/>
                      <a:tailEnd type="none" w="med" len="med"/>
                    </a:lnB>
                  </a:tcPr>
                </a:tc>
              </a:tr>
              <a:tr h="293365">
                <a:tc>
                  <a:txBody>
                    <a:bodyPr/>
                    <a:lstStyle/>
                    <a:p>
                      <a:pPr algn="l" fontAlgn="t"/>
                      <a:r>
                        <a:rPr lang="en-NZ" sz="1100" b="1" i="0" u="none" strike="noStrike" dirty="0">
                          <a:solidFill>
                            <a:srgbClr val="000000"/>
                          </a:solidFill>
                          <a:latin typeface="MetaSerifOT-Book"/>
                        </a:rPr>
                        <a:t>Financial performance</a:t>
                      </a:r>
                    </a:p>
                  </a:txBody>
                  <a:tcPr marL="8435" marR="8435" marT="843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en-NZ" sz="1100" b="0" i="0" u="none" strike="noStrike" dirty="0">
                        <a:solidFill>
                          <a:srgbClr val="000000"/>
                        </a:solidFill>
                        <a:latin typeface="MetaSerifOT-Book"/>
                      </a:endParaRPr>
                    </a:p>
                  </a:txBody>
                  <a:tcPr marL="8435" marR="8435" marT="843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en-NZ" sz="1100" b="1" i="0" u="none" strike="noStrike">
                        <a:solidFill>
                          <a:srgbClr val="000000"/>
                        </a:solidFill>
                        <a:latin typeface="MetaSerifOT-Book"/>
                      </a:endParaRPr>
                    </a:p>
                  </a:txBody>
                  <a:tcPr marL="8435" marR="8435" marT="843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en-NZ" sz="1100" b="1" i="0" u="none" strike="noStrike">
                        <a:solidFill>
                          <a:srgbClr val="000000"/>
                        </a:solidFill>
                        <a:latin typeface="MetaSerifOT-Book"/>
                      </a:endParaRPr>
                    </a:p>
                  </a:txBody>
                  <a:tcPr marL="8435" marR="8435" marT="843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en-NZ" sz="1100" b="0" i="0" u="none" strike="noStrike">
                        <a:solidFill>
                          <a:srgbClr val="000000"/>
                        </a:solidFill>
                        <a:latin typeface="MetaSerifOT-Book"/>
                      </a:endParaRPr>
                    </a:p>
                  </a:txBody>
                  <a:tcPr marL="8435" marR="8435" marT="843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en-NZ" sz="1100" b="0" i="0" u="none" strike="noStrike">
                        <a:solidFill>
                          <a:srgbClr val="000000"/>
                        </a:solidFill>
                        <a:latin typeface="MetaSerifOT-Book"/>
                      </a:endParaRPr>
                    </a:p>
                  </a:txBody>
                  <a:tcPr marL="8435" marR="8435" marT="8435" marB="0" anchor="ctr">
                    <a:lnL>
                      <a:noFill/>
                    </a:lnL>
                    <a:lnR>
                      <a:noFill/>
                    </a:lnR>
                    <a:lnT w="6350" cap="flat" cmpd="sng" algn="ctr">
                      <a:solidFill>
                        <a:srgbClr val="000000"/>
                      </a:solidFill>
                      <a:prstDash val="solid"/>
                      <a:round/>
                      <a:headEnd type="none" w="med" len="med"/>
                      <a:tailEnd type="none" w="med" len="med"/>
                    </a:lnT>
                    <a:lnB>
                      <a:noFill/>
                    </a:lnB>
                  </a:tcPr>
                </a:tc>
              </a:tr>
              <a:tr h="293365">
                <a:tc>
                  <a:txBody>
                    <a:bodyPr/>
                    <a:lstStyle/>
                    <a:p>
                      <a:pPr algn="l" fontAlgn="t"/>
                      <a:r>
                        <a:rPr lang="en-NZ" sz="1100" b="0" i="0" u="none" strike="noStrike" dirty="0">
                          <a:solidFill>
                            <a:srgbClr val="000000"/>
                          </a:solidFill>
                          <a:latin typeface="MetaSerifOT-Book"/>
                        </a:rPr>
                        <a:t>Interest income</a:t>
                      </a:r>
                    </a:p>
                  </a:txBody>
                  <a:tcPr marL="8435" marR="8435" marT="8435" marB="0" anchor="ctr">
                    <a:lnL>
                      <a:noFill/>
                    </a:lnL>
                    <a:lnR>
                      <a:noFill/>
                    </a:lnR>
                    <a:lnT>
                      <a:noFill/>
                    </a:lnT>
                    <a:lnB>
                      <a:noFill/>
                    </a:lnB>
                  </a:tcPr>
                </a:tc>
                <a:tc>
                  <a:txBody>
                    <a:bodyPr/>
                    <a:lstStyle/>
                    <a:p>
                      <a:pPr algn="r" fontAlgn="b"/>
                      <a:r>
                        <a:rPr lang="en-NZ" sz="1100" b="0" i="0" u="none" strike="noStrike" dirty="0" smtClean="0">
                          <a:solidFill>
                            <a:srgbClr val="000000"/>
                          </a:solidFill>
                          <a:latin typeface="MetaSerifOT-Book"/>
                        </a:rPr>
                        <a:t>400</a:t>
                      </a:r>
                      <a:endParaRPr lang="en-NZ" sz="1100" b="0" i="0" u="none" strike="noStrike" dirty="0">
                        <a:solidFill>
                          <a:srgbClr val="000000"/>
                        </a:solidFill>
                        <a:latin typeface="MetaSerifOT-Book"/>
                      </a:endParaRPr>
                    </a:p>
                  </a:txBody>
                  <a:tcPr marL="8435" marR="8435" marT="8435" marB="0" anchor="ctr">
                    <a:lnL>
                      <a:noFill/>
                    </a:lnL>
                    <a:lnR>
                      <a:noFill/>
                    </a:lnR>
                    <a:lnT>
                      <a:noFill/>
                    </a:lnT>
                    <a:lnB>
                      <a:noFill/>
                    </a:lnB>
                  </a:tcPr>
                </a:tc>
                <a:tc>
                  <a:txBody>
                    <a:bodyPr/>
                    <a:lstStyle/>
                    <a:p>
                      <a:pPr algn="r" fontAlgn="b"/>
                      <a:r>
                        <a:rPr lang="en-NZ" sz="1100" b="0" i="0" u="none" strike="noStrike" dirty="0" smtClean="0">
                          <a:solidFill>
                            <a:srgbClr val="000000"/>
                          </a:solidFill>
                          <a:latin typeface="MetaSerifOT-Book"/>
                        </a:rPr>
                        <a:t>381</a:t>
                      </a:r>
                      <a:endParaRPr lang="en-NZ" sz="1100" b="0" i="0" u="none" strike="noStrike" dirty="0">
                        <a:solidFill>
                          <a:srgbClr val="000000"/>
                        </a:solidFill>
                        <a:latin typeface="MetaSerifOT-Book"/>
                      </a:endParaRPr>
                    </a:p>
                  </a:txBody>
                  <a:tcPr marL="8435" marR="8435" marT="8435" marB="0" anchor="ctr">
                    <a:lnL>
                      <a:noFill/>
                    </a:lnL>
                    <a:lnR>
                      <a:noFill/>
                    </a:lnR>
                    <a:lnT>
                      <a:noFill/>
                    </a:lnT>
                    <a:lnB>
                      <a:noFill/>
                    </a:lnB>
                  </a:tcPr>
                </a:tc>
                <a:tc>
                  <a:txBody>
                    <a:bodyPr/>
                    <a:lstStyle/>
                    <a:p>
                      <a:pPr algn="r" fontAlgn="b"/>
                      <a:r>
                        <a:rPr lang="en-NZ" sz="1100" b="0" i="0" u="none" strike="noStrike" dirty="0" smtClean="0">
                          <a:solidFill>
                            <a:srgbClr val="000000"/>
                          </a:solidFill>
                          <a:latin typeface="MetaSerifOT-Book"/>
                        </a:rPr>
                        <a:t>348</a:t>
                      </a:r>
                      <a:endParaRPr lang="en-NZ" sz="1100" b="0" i="0" u="none" strike="noStrike" dirty="0">
                        <a:solidFill>
                          <a:srgbClr val="000000"/>
                        </a:solidFill>
                        <a:latin typeface="MetaSerifOT-Book"/>
                      </a:endParaRPr>
                    </a:p>
                  </a:txBody>
                  <a:tcPr marL="8435" marR="8435" marT="8435" marB="0" anchor="ctr">
                    <a:lnL>
                      <a:noFill/>
                    </a:lnL>
                    <a:lnR>
                      <a:noFill/>
                    </a:lnR>
                    <a:lnT>
                      <a:noFill/>
                    </a:lnT>
                    <a:lnB>
                      <a:noFill/>
                    </a:lnB>
                  </a:tcPr>
                </a:tc>
                <a:tc>
                  <a:txBody>
                    <a:bodyPr/>
                    <a:lstStyle/>
                    <a:p>
                      <a:pPr algn="r" fontAlgn="b"/>
                      <a:r>
                        <a:rPr lang="en-NZ" sz="1100" b="0" i="0" u="none" strike="noStrike" dirty="0" smtClean="0">
                          <a:solidFill>
                            <a:srgbClr val="000000"/>
                          </a:solidFill>
                          <a:latin typeface="MetaSerifOT-Book"/>
                        </a:rPr>
                        <a:t>268</a:t>
                      </a:r>
                      <a:endParaRPr lang="en-NZ" sz="1100" b="0" i="0" u="none" strike="noStrike" dirty="0">
                        <a:solidFill>
                          <a:srgbClr val="000000"/>
                        </a:solidFill>
                        <a:latin typeface="MetaSerifOT-Book"/>
                      </a:endParaRPr>
                    </a:p>
                  </a:txBody>
                  <a:tcPr marL="8435" marR="8435" marT="8435" marB="0" anchor="ctr">
                    <a:lnL>
                      <a:noFill/>
                    </a:lnL>
                    <a:lnR>
                      <a:noFill/>
                    </a:lnR>
                    <a:lnT>
                      <a:noFill/>
                    </a:lnT>
                    <a:lnB>
                      <a:noFill/>
                    </a:lnB>
                  </a:tcPr>
                </a:tc>
                <a:tc>
                  <a:txBody>
                    <a:bodyPr/>
                    <a:lstStyle/>
                    <a:p>
                      <a:pPr algn="r" fontAlgn="b"/>
                      <a:r>
                        <a:rPr lang="en-NZ" sz="1100" b="0" i="0" u="none" strike="noStrike" dirty="0" smtClean="0">
                          <a:solidFill>
                            <a:srgbClr val="000000"/>
                          </a:solidFill>
                          <a:latin typeface="MetaSerifOT-Book"/>
                        </a:rPr>
                        <a:t>362</a:t>
                      </a:r>
                      <a:endParaRPr lang="en-NZ" sz="1100" b="0" i="0" u="none" strike="noStrike" dirty="0">
                        <a:solidFill>
                          <a:srgbClr val="000000"/>
                        </a:solidFill>
                        <a:latin typeface="MetaSerifOT-Book"/>
                      </a:endParaRPr>
                    </a:p>
                  </a:txBody>
                  <a:tcPr marL="8435" marR="8435" marT="8435" marB="0" anchor="ctr">
                    <a:lnL>
                      <a:noFill/>
                    </a:lnL>
                    <a:lnR>
                      <a:noFill/>
                    </a:lnR>
                    <a:lnT>
                      <a:noFill/>
                    </a:lnT>
                    <a:lnB>
                      <a:noFill/>
                    </a:lnB>
                  </a:tcPr>
                </a:tc>
              </a:tr>
              <a:tr h="293365">
                <a:tc>
                  <a:txBody>
                    <a:bodyPr/>
                    <a:lstStyle/>
                    <a:p>
                      <a:pPr algn="l" fontAlgn="t"/>
                      <a:r>
                        <a:rPr lang="en-NZ" sz="1100" b="0" i="0" u="none" strike="noStrike" dirty="0">
                          <a:solidFill>
                            <a:srgbClr val="000000"/>
                          </a:solidFill>
                          <a:latin typeface="MetaSerifOT-Book"/>
                        </a:rPr>
                        <a:t>Interest expense</a:t>
                      </a:r>
                    </a:p>
                  </a:txBody>
                  <a:tcPr marL="8435" marR="8435" marT="8435" marB="0" anchor="ctr">
                    <a:lnL>
                      <a:noFill/>
                    </a:lnL>
                    <a:lnR>
                      <a:noFill/>
                    </a:lnR>
                    <a:lnT>
                      <a:noFill/>
                    </a:lnT>
                    <a:lnB>
                      <a:noFill/>
                    </a:lnB>
                  </a:tcPr>
                </a:tc>
                <a:tc>
                  <a:txBody>
                    <a:bodyPr/>
                    <a:lstStyle/>
                    <a:p>
                      <a:pPr algn="r" fontAlgn="b"/>
                      <a:r>
                        <a:rPr lang="en-NZ" sz="1100" b="0" i="0" u="none" strike="noStrike" dirty="0" smtClean="0">
                          <a:solidFill>
                            <a:srgbClr val="000000"/>
                          </a:solidFill>
                          <a:latin typeface="MetaSerifOT-Book"/>
                        </a:rPr>
                        <a:t>(260)</a:t>
                      </a:r>
                      <a:endParaRPr lang="en-NZ" sz="1100" b="0" i="0" u="none" strike="noStrike" dirty="0">
                        <a:solidFill>
                          <a:srgbClr val="000000"/>
                        </a:solidFill>
                        <a:latin typeface="MetaSerifOT-Book"/>
                      </a:endParaRPr>
                    </a:p>
                  </a:txBody>
                  <a:tcPr marL="8435" marR="8435" marT="843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NZ" sz="1100" b="0" i="0" u="none" strike="noStrike" dirty="0" smtClean="0">
                          <a:solidFill>
                            <a:srgbClr val="000000"/>
                          </a:solidFill>
                          <a:latin typeface="MetaSerifOT-Book"/>
                        </a:rPr>
                        <a:t>(258)</a:t>
                      </a:r>
                      <a:endParaRPr lang="en-NZ" sz="1100" b="0" i="0" u="none" strike="noStrike" dirty="0">
                        <a:solidFill>
                          <a:srgbClr val="000000"/>
                        </a:solidFill>
                        <a:latin typeface="MetaSerifOT-Book"/>
                      </a:endParaRPr>
                    </a:p>
                  </a:txBody>
                  <a:tcPr marL="8435" marR="8435" marT="843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NZ" sz="1100" b="0" i="0" u="none" strike="noStrike" dirty="0" smtClean="0">
                          <a:solidFill>
                            <a:srgbClr val="000000"/>
                          </a:solidFill>
                          <a:latin typeface="MetaSerifOT-Book"/>
                        </a:rPr>
                        <a:t>(259)</a:t>
                      </a:r>
                      <a:endParaRPr lang="en-NZ" sz="1100" b="0" i="0" u="none" strike="noStrike" dirty="0">
                        <a:solidFill>
                          <a:srgbClr val="000000"/>
                        </a:solidFill>
                        <a:latin typeface="MetaSerifOT-Book"/>
                      </a:endParaRPr>
                    </a:p>
                  </a:txBody>
                  <a:tcPr marL="8435" marR="8435" marT="843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NZ" sz="1100" b="0" i="0" u="none" strike="noStrike" dirty="0" smtClean="0">
                          <a:solidFill>
                            <a:srgbClr val="000000"/>
                          </a:solidFill>
                          <a:latin typeface="MetaSerifOT-Book"/>
                        </a:rPr>
                        <a:t>(202)</a:t>
                      </a:r>
                      <a:endParaRPr lang="en-NZ" sz="1100" b="0" i="0" u="none" strike="noStrike" dirty="0">
                        <a:solidFill>
                          <a:srgbClr val="000000"/>
                        </a:solidFill>
                        <a:latin typeface="MetaSerifOT-Book"/>
                      </a:endParaRPr>
                    </a:p>
                  </a:txBody>
                  <a:tcPr marL="8435" marR="8435" marT="843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NZ" sz="1100" b="0" i="0" u="none" strike="noStrike" dirty="0" smtClean="0">
                          <a:solidFill>
                            <a:srgbClr val="000000"/>
                          </a:solidFill>
                          <a:latin typeface="MetaSerifOT-Book"/>
                        </a:rPr>
                        <a:t>(283)</a:t>
                      </a:r>
                      <a:endParaRPr lang="en-NZ" sz="1100" b="0" i="0" u="none" strike="noStrike" dirty="0">
                        <a:solidFill>
                          <a:srgbClr val="000000"/>
                        </a:solidFill>
                        <a:latin typeface="MetaSerifOT-Book"/>
                      </a:endParaRPr>
                    </a:p>
                  </a:txBody>
                  <a:tcPr marL="8435" marR="8435" marT="8435" marB="0" anchor="ctr">
                    <a:lnL>
                      <a:noFill/>
                    </a:lnL>
                    <a:lnR>
                      <a:noFill/>
                    </a:lnR>
                    <a:lnT>
                      <a:noFill/>
                    </a:lnT>
                    <a:lnB w="6350" cap="flat" cmpd="sng" algn="ctr">
                      <a:solidFill>
                        <a:srgbClr val="000000"/>
                      </a:solidFill>
                      <a:prstDash val="solid"/>
                      <a:round/>
                      <a:headEnd type="none" w="med" len="med"/>
                      <a:tailEnd type="none" w="med" len="med"/>
                    </a:lnB>
                  </a:tcPr>
                </a:tc>
              </a:tr>
              <a:tr h="293365">
                <a:tc>
                  <a:txBody>
                    <a:bodyPr/>
                    <a:lstStyle/>
                    <a:p>
                      <a:pPr algn="l" fontAlgn="t"/>
                      <a:r>
                        <a:rPr lang="en-NZ" sz="1100" b="1" i="0" u="none" strike="noStrike" dirty="0">
                          <a:solidFill>
                            <a:srgbClr val="000000"/>
                          </a:solidFill>
                          <a:latin typeface="MetaSerifOT-Book"/>
                        </a:rPr>
                        <a:t>Net interest income</a:t>
                      </a:r>
                    </a:p>
                  </a:txBody>
                  <a:tcPr marL="8435" marR="8435" marT="8435" marB="0" anchor="ctr">
                    <a:lnL>
                      <a:noFill/>
                    </a:lnL>
                    <a:lnR>
                      <a:noFill/>
                    </a:lnR>
                    <a:lnT>
                      <a:noFill/>
                    </a:lnT>
                    <a:lnB>
                      <a:noFill/>
                    </a:lnB>
                  </a:tcPr>
                </a:tc>
                <a:tc>
                  <a:txBody>
                    <a:bodyPr/>
                    <a:lstStyle/>
                    <a:p>
                      <a:pPr algn="r" fontAlgn="b"/>
                      <a:r>
                        <a:rPr lang="en-NZ" sz="1100" b="1" i="0" u="none" strike="noStrike" dirty="0" smtClean="0">
                          <a:solidFill>
                            <a:srgbClr val="000000"/>
                          </a:solidFill>
                          <a:latin typeface="MetaSerifOT-Book"/>
                        </a:rPr>
                        <a:t>140</a:t>
                      </a:r>
                      <a:endParaRPr lang="en-NZ" sz="1100" b="1" i="0" u="none" strike="noStrike" dirty="0">
                        <a:solidFill>
                          <a:srgbClr val="000000"/>
                        </a:solidFill>
                        <a:latin typeface="MetaSerifOT-Book"/>
                      </a:endParaRPr>
                    </a:p>
                  </a:txBody>
                  <a:tcPr marL="8435" marR="8435" marT="843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NZ" sz="1100" b="1" i="0" u="none" strike="noStrike" dirty="0" smtClean="0">
                          <a:solidFill>
                            <a:srgbClr val="000000"/>
                          </a:solidFill>
                          <a:latin typeface="MetaSerifOT-Book"/>
                        </a:rPr>
                        <a:t>123</a:t>
                      </a:r>
                      <a:endParaRPr lang="en-NZ" sz="1100" b="1" i="0" u="none" strike="noStrike" dirty="0">
                        <a:solidFill>
                          <a:srgbClr val="000000"/>
                        </a:solidFill>
                        <a:latin typeface="MetaSerifOT-Book"/>
                      </a:endParaRPr>
                    </a:p>
                  </a:txBody>
                  <a:tcPr marL="8435" marR="8435" marT="843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NZ" sz="1100" b="1" i="0" u="none" strike="noStrike" dirty="0" smtClean="0">
                          <a:solidFill>
                            <a:srgbClr val="000000"/>
                          </a:solidFill>
                          <a:latin typeface="MetaSerifOT-Book"/>
                        </a:rPr>
                        <a:t>89</a:t>
                      </a:r>
                      <a:endParaRPr lang="en-NZ" sz="1100" b="1" i="0" u="none" strike="noStrike" dirty="0">
                        <a:solidFill>
                          <a:srgbClr val="000000"/>
                        </a:solidFill>
                        <a:latin typeface="MetaSerifOT-Book"/>
                      </a:endParaRPr>
                    </a:p>
                  </a:txBody>
                  <a:tcPr marL="8435" marR="8435" marT="843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NZ" sz="1100" b="1" i="0" u="none" strike="noStrike" dirty="0" smtClean="0">
                          <a:solidFill>
                            <a:srgbClr val="000000"/>
                          </a:solidFill>
                          <a:latin typeface="MetaSerifOT-Book"/>
                        </a:rPr>
                        <a:t>66</a:t>
                      </a:r>
                      <a:endParaRPr lang="en-NZ" sz="1100" b="1" i="0" u="none" strike="noStrike" dirty="0">
                        <a:solidFill>
                          <a:srgbClr val="000000"/>
                        </a:solidFill>
                        <a:latin typeface="MetaSerifOT-Book"/>
                      </a:endParaRPr>
                    </a:p>
                  </a:txBody>
                  <a:tcPr marL="8435" marR="8435" marT="843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NZ" sz="1100" b="1" i="0" u="none" strike="noStrike" dirty="0" smtClean="0">
                          <a:solidFill>
                            <a:srgbClr val="000000"/>
                          </a:solidFill>
                          <a:latin typeface="MetaSerifOT-Book"/>
                        </a:rPr>
                        <a:t>79</a:t>
                      </a:r>
                      <a:endParaRPr lang="en-NZ" sz="1100" b="1" i="0" u="none" strike="noStrike" dirty="0">
                        <a:solidFill>
                          <a:srgbClr val="000000"/>
                        </a:solidFill>
                        <a:latin typeface="MetaSerifOT-Book"/>
                      </a:endParaRPr>
                    </a:p>
                  </a:txBody>
                  <a:tcPr marL="8435" marR="8435" marT="8435" marB="0" anchor="ctr">
                    <a:lnL>
                      <a:noFill/>
                    </a:lnL>
                    <a:lnR>
                      <a:noFill/>
                    </a:lnR>
                    <a:lnT w="6350" cap="flat" cmpd="sng" algn="ctr">
                      <a:solidFill>
                        <a:srgbClr val="000000"/>
                      </a:solidFill>
                      <a:prstDash val="solid"/>
                      <a:round/>
                      <a:headEnd type="none" w="med" len="med"/>
                      <a:tailEnd type="none" w="med" len="med"/>
                    </a:lnT>
                    <a:lnB>
                      <a:noFill/>
                    </a:lnB>
                  </a:tcPr>
                </a:tc>
              </a:tr>
              <a:tr h="293365">
                <a:tc>
                  <a:txBody>
                    <a:bodyPr/>
                    <a:lstStyle/>
                    <a:p>
                      <a:pPr algn="l" fontAlgn="t"/>
                      <a:r>
                        <a:rPr lang="en-NZ" sz="1100" b="0" i="0" u="none" strike="noStrike" dirty="0">
                          <a:solidFill>
                            <a:srgbClr val="000000"/>
                          </a:solidFill>
                          <a:latin typeface="MetaSerifOT-Book"/>
                        </a:rPr>
                        <a:t>Other income</a:t>
                      </a:r>
                    </a:p>
                  </a:txBody>
                  <a:tcPr marL="8435" marR="8435" marT="8435" marB="0" anchor="ctr">
                    <a:lnL>
                      <a:noFill/>
                    </a:lnL>
                    <a:lnR>
                      <a:noFill/>
                    </a:lnR>
                    <a:lnT>
                      <a:noFill/>
                    </a:lnT>
                    <a:lnB>
                      <a:noFill/>
                    </a:lnB>
                  </a:tcPr>
                </a:tc>
                <a:tc>
                  <a:txBody>
                    <a:bodyPr/>
                    <a:lstStyle/>
                    <a:p>
                      <a:pPr algn="r" fontAlgn="b"/>
                      <a:r>
                        <a:rPr lang="en-NZ" sz="1100" b="0" i="0" u="none" strike="noStrike" dirty="0" smtClean="0">
                          <a:solidFill>
                            <a:srgbClr val="000000"/>
                          </a:solidFill>
                          <a:latin typeface="MetaSerifOT-Book"/>
                        </a:rPr>
                        <a:t>87</a:t>
                      </a:r>
                      <a:endParaRPr lang="en-NZ" sz="1100" b="0" i="0" u="none" strike="noStrike" dirty="0">
                        <a:solidFill>
                          <a:srgbClr val="000000"/>
                        </a:solidFill>
                        <a:latin typeface="MetaSerifOT-Book"/>
                      </a:endParaRPr>
                    </a:p>
                  </a:txBody>
                  <a:tcPr marL="8435" marR="8435" marT="843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NZ" sz="1100" b="0" i="0" u="none" strike="noStrike" dirty="0" smtClean="0">
                          <a:solidFill>
                            <a:srgbClr val="000000"/>
                          </a:solidFill>
                          <a:latin typeface="MetaSerifOT-Book"/>
                        </a:rPr>
                        <a:t>81</a:t>
                      </a:r>
                      <a:endParaRPr lang="en-NZ" sz="1100" b="0" i="0" u="none" strike="noStrike" dirty="0">
                        <a:solidFill>
                          <a:srgbClr val="000000"/>
                        </a:solidFill>
                        <a:latin typeface="MetaSerifOT-Book"/>
                      </a:endParaRPr>
                    </a:p>
                  </a:txBody>
                  <a:tcPr marL="8435" marR="8435" marT="843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NZ" sz="1100" b="0" i="0" u="none" strike="noStrike" dirty="0" smtClean="0">
                          <a:solidFill>
                            <a:srgbClr val="000000"/>
                          </a:solidFill>
                          <a:latin typeface="MetaSerifOT-Book"/>
                        </a:rPr>
                        <a:t>80</a:t>
                      </a:r>
                      <a:endParaRPr lang="en-NZ" sz="1100" b="0" i="0" u="none" strike="noStrike" dirty="0">
                        <a:solidFill>
                          <a:srgbClr val="000000"/>
                        </a:solidFill>
                        <a:latin typeface="MetaSerifOT-Book"/>
                      </a:endParaRPr>
                    </a:p>
                  </a:txBody>
                  <a:tcPr marL="8435" marR="8435" marT="843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NZ" sz="1100" b="0" i="0" u="none" strike="noStrike" dirty="0" smtClean="0">
                          <a:solidFill>
                            <a:srgbClr val="000000"/>
                          </a:solidFill>
                          <a:latin typeface="MetaSerifOT-Book"/>
                        </a:rPr>
                        <a:t>88</a:t>
                      </a:r>
                      <a:endParaRPr lang="en-NZ" sz="1100" b="0" i="0" u="none" strike="noStrike" dirty="0">
                        <a:solidFill>
                          <a:srgbClr val="000000"/>
                        </a:solidFill>
                        <a:latin typeface="MetaSerifOT-Book"/>
                      </a:endParaRPr>
                    </a:p>
                  </a:txBody>
                  <a:tcPr marL="8435" marR="8435" marT="843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NZ" sz="1100" b="0" i="0" u="none" strike="noStrike" dirty="0" smtClean="0">
                          <a:solidFill>
                            <a:srgbClr val="000000"/>
                          </a:solidFill>
                          <a:latin typeface="MetaSerifOT-Book"/>
                        </a:rPr>
                        <a:t>75</a:t>
                      </a:r>
                      <a:endParaRPr lang="en-NZ" sz="1100" b="0" i="0" u="none" strike="noStrike" dirty="0">
                        <a:solidFill>
                          <a:srgbClr val="000000"/>
                        </a:solidFill>
                        <a:latin typeface="MetaSerifOT-Book"/>
                      </a:endParaRPr>
                    </a:p>
                  </a:txBody>
                  <a:tcPr marL="8435" marR="8435" marT="8435" marB="0" anchor="ctr">
                    <a:lnL>
                      <a:noFill/>
                    </a:lnL>
                    <a:lnR>
                      <a:noFill/>
                    </a:lnR>
                    <a:lnT>
                      <a:noFill/>
                    </a:lnT>
                    <a:lnB w="6350" cap="flat" cmpd="sng" algn="ctr">
                      <a:solidFill>
                        <a:srgbClr val="000000"/>
                      </a:solidFill>
                      <a:prstDash val="solid"/>
                      <a:round/>
                      <a:headEnd type="none" w="med" len="med"/>
                      <a:tailEnd type="none" w="med" len="med"/>
                    </a:lnB>
                  </a:tcPr>
                </a:tc>
              </a:tr>
              <a:tr h="293365">
                <a:tc>
                  <a:txBody>
                    <a:bodyPr/>
                    <a:lstStyle/>
                    <a:p>
                      <a:pPr algn="l" fontAlgn="t"/>
                      <a:r>
                        <a:rPr lang="en-NZ" sz="1100" b="1" i="0" u="none" strike="noStrike" dirty="0">
                          <a:solidFill>
                            <a:srgbClr val="000000"/>
                          </a:solidFill>
                          <a:latin typeface="MetaSerifOT-Book"/>
                        </a:rPr>
                        <a:t>Total operating revenue</a:t>
                      </a:r>
                    </a:p>
                  </a:txBody>
                  <a:tcPr marL="8435" marR="8435" marT="8435" marB="0" anchor="ctr">
                    <a:lnL>
                      <a:noFill/>
                    </a:lnL>
                    <a:lnR>
                      <a:noFill/>
                    </a:lnR>
                    <a:lnT>
                      <a:noFill/>
                    </a:lnT>
                    <a:lnB>
                      <a:noFill/>
                    </a:lnB>
                  </a:tcPr>
                </a:tc>
                <a:tc>
                  <a:txBody>
                    <a:bodyPr/>
                    <a:lstStyle/>
                    <a:p>
                      <a:pPr algn="r" fontAlgn="b"/>
                      <a:r>
                        <a:rPr lang="en-NZ" sz="1100" b="1" i="0" u="none" strike="noStrike" dirty="0" smtClean="0">
                          <a:solidFill>
                            <a:srgbClr val="000000"/>
                          </a:solidFill>
                          <a:latin typeface="MetaSerifOT-Book"/>
                        </a:rPr>
                        <a:t>227</a:t>
                      </a:r>
                      <a:endParaRPr lang="en-NZ" sz="1100" b="1" i="0" u="none" strike="noStrike" dirty="0">
                        <a:solidFill>
                          <a:srgbClr val="000000"/>
                        </a:solidFill>
                        <a:latin typeface="MetaSerifOT-Book"/>
                      </a:endParaRPr>
                    </a:p>
                  </a:txBody>
                  <a:tcPr marL="8435" marR="8435" marT="843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NZ" sz="1100" b="1" i="0" u="none" strike="noStrike" dirty="0" smtClean="0">
                          <a:solidFill>
                            <a:srgbClr val="000000"/>
                          </a:solidFill>
                          <a:latin typeface="MetaSerifOT-Book"/>
                        </a:rPr>
                        <a:t>204</a:t>
                      </a:r>
                      <a:endParaRPr lang="en-NZ" sz="1100" b="1" i="0" u="none" strike="noStrike" dirty="0">
                        <a:solidFill>
                          <a:srgbClr val="000000"/>
                        </a:solidFill>
                        <a:latin typeface="MetaSerifOT-Book"/>
                      </a:endParaRPr>
                    </a:p>
                  </a:txBody>
                  <a:tcPr marL="8435" marR="8435" marT="843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NZ" sz="1100" b="1" i="0" u="none" strike="noStrike" dirty="0" smtClean="0">
                          <a:solidFill>
                            <a:srgbClr val="000000"/>
                          </a:solidFill>
                          <a:latin typeface="MetaSerifOT-Book"/>
                        </a:rPr>
                        <a:t>169</a:t>
                      </a:r>
                      <a:endParaRPr lang="en-NZ" sz="1100" b="1" i="0" u="none" strike="noStrike" dirty="0">
                        <a:solidFill>
                          <a:srgbClr val="000000"/>
                        </a:solidFill>
                        <a:latin typeface="MetaSerifOT-Book"/>
                      </a:endParaRPr>
                    </a:p>
                  </a:txBody>
                  <a:tcPr marL="8435" marR="8435" marT="843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NZ" sz="1100" b="1" i="0" u="none" strike="noStrike" dirty="0" smtClean="0">
                          <a:solidFill>
                            <a:srgbClr val="000000"/>
                          </a:solidFill>
                          <a:latin typeface="MetaSerifOT-Book"/>
                        </a:rPr>
                        <a:t>154</a:t>
                      </a:r>
                      <a:endParaRPr lang="en-NZ" sz="1100" b="1" i="0" u="none" strike="noStrike" dirty="0">
                        <a:solidFill>
                          <a:srgbClr val="000000"/>
                        </a:solidFill>
                        <a:latin typeface="MetaSerifOT-Book"/>
                      </a:endParaRPr>
                    </a:p>
                  </a:txBody>
                  <a:tcPr marL="8435" marR="8435" marT="843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NZ" sz="1100" b="1" i="0" u="none" strike="noStrike" dirty="0" smtClean="0">
                          <a:solidFill>
                            <a:srgbClr val="000000"/>
                          </a:solidFill>
                          <a:latin typeface="MetaSerifOT-Book"/>
                        </a:rPr>
                        <a:t>154</a:t>
                      </a:r>
                      <a:endParaRPr lang="en-NZ" sz="1100" b="1" i="0" u="none" strike="noStrike" dirty="0">
                        <a:solidFill>
                          <a:srgbClr val="000000"/>
                        </a:solidFill>
                        <a:latin typeface="MetaSerifOT-Book"/>
                      </a:endParaRPr>
                    </a:p>
                  </a:txBody>
                  <a:tcPr marL="8435" marR="8435" marT="8435" marB="0" anchor="ctr">
                    <a:lnL>
                      <a:noFill/>
                    </a:lnL>
                    <a:lnR>
                      <a:noFill/>
                    </a:lnR>
                    <a:lnT w="6350" cap="flat" cmpd="sng" algn="ctr">
                      <a:solidFill>
                        <a:srgbClr val="000000"/>
                      </a:solidFill>
                      <a:prstDash val="solid"/>
                      <a:round/>
                      <a:headEnd type="none" w="med" len="med"/>
                      <a:tailEnd type="none" w="med" len="med"/>
                    </a:lnT>
                    <a:lnB>
                      <a:noFill/>
                    </a:lnB>
                  </a:tcPr>
                </a:tc>
              </a:tr>
              <a:tr h="293365">
                <a:tc>
                  <a:txBody>
                    <a:bodyPr/>
                    <a:lstStyle/>
                    <a:p>
                      <a:pPr algn="l" fontAlgn="t"/>
                      <a:r>
                        <a:rPr lang="en-NZ" sz="1100" b="0" i="0" u="none" strike="noStrike" dirty="0">
                          <a:solidFill>
                            <a:srgbClr val="000000"/>
                          </a:solidFill>
                          <a:latin typeface="MetaSerifOT-Book"/>
                        </a:rPr>
                        <a:t>Operating expenses</a:t>
                      </a:r>
                    </a:p>
                  </a:txBody>
                  <a:tcPr marL="8435" marR="8435" marT="8435" marB="0" anchor="ctr">
                    <a:lnL>
                      <a:noFill/>
                    </a:lnL>
                    <a:lnR>
                      <a:noFill/>
                    </a:lnR>
                    <a:lnT>
                      <a:noFill/>
                    </a:lnT>
                    <a:lnB>
                      <a:noFill/>
                    </a:lnB>
                  </a:tcPr>
                </a:tc>
                <a:tc>
                  <a:txBody>
                    <a:bodyPr/>
                    <a:lstStyle/>
                    <a:p>
                      <a:pPr algn="r" fontAlgn="b"/>
                      <a:r>
                        <a:rPr lang="en-NZ" sz="1100" b="0" i="0" u="none" strike="noStrike" dirty="0" smtClean="0">
                          <a:solidFill>
                            <a:srgbClr val="000000"/>
                          </a:solidFill>
                          <a:latin typeface="MetaSerifOT-Book"/>
                        </a:rPr>
                        <a:t>(147)</a:t>
                      </a:r>
                      <a:endParaRPr lang="en-NZ" sz="1100" b="0" i="0" u="none" strike="noStrike" dirty="0">
                        <a:solidFill>
                          <a:srgbClr val="000000"/>
                        </a:solidFill>
                        <a:latin typeface="MetaSerifOT-Book"/>
                      </a:endParaRPr>
                    </a:p>
                  </a:txBody>
                  <a:tcPr marL="8435" marR="8435" marT="8435" marB="0" anchor="ctr">
                    <a:lnL>
                      <a:noFill/>
                    </a:lnL>
                    <a:lnR>
                      <a:noFill/>
                    </a:lnR>
                    <a:lnT>
                      <a:noFill/>
                    </a:lnT>
                    <a:lnB>
                      <a:noFill/>
                    </a:lnB>
                  </a:tcPr>
                </a:tc>
                <a:tc>
                  <a:txBody>
                    <a:bodyPr/>
                    <a:lstStyle/>
                    <a:p>
                      <a:pPr algn="r" fontAlgn="b"/>
                      <a:r>
                        <a:rPr lang="en-NZ" sz="1100" b="0" i="0" u="none" strike="noStrike" dirty="0" smtClean="0">
                          <a:solidFill>
                            <a:srgbClr val="000000"/>
                          </a:solidFill>
                          <a:latin typeface="MetaSerifOT-Book"/>
                        </a:rPr>
                        <a:t>(133)</a:t>
                      </a:r>
                      <a:endParaRPr lang="en-NZ" sz="1100" b="0" i="0" u="none" strike="noStrike" dirty="0">
                        <a:solidFill>
                          <a:srgbClr val="000000"/>
                        </a:solidFill>
                        <a:latin typeface="MetaSerifOT-Book"/>
                      </a:endParaRPr>
                    </a:p>
                  </a:txBody>
                  <a:tcPr marL="8435" marR="8435" marT="8435" marB="0" anchor="ctr">
                    <a:lnL>
                      <a:noFill/>
                    </a:lnL>
                    <a:lnR>
                      <a:noFill/>
                    </a:lnR>
                    <a:lnT>
                      <a:noFill/>
                    </a:lnT>
                    <a:lnB>
                      <a:noFill/>
                    </a:lnB>
                  </a:tcPr>
                </a:tc>
                <a:tc>
                  <a:txBody>
                    <a:bodyPr/>
                    <a:lstStyle/>
                    <a:p>
                      <a:pPr algn="r" fontAlgn="b"/>
                      <a:r>
                        <a:rPr lang="en-NZ" sz="1100" b="0" i="0" u="none" strike="noStrike" dirty="0" smtClean="0">
                          <a:solidFill>
                            <a:srgbClr val="000000"/>
                          </a:solidFill>
                          <a:latin typeface="MetaSerifOT-Book"/>
                        </a:rPr>
                        <a:t>(118)</a:t>
                      </a:r>
                      <a:endParaRPr lang="en-NZ" sz="1100" b="0" i="0" u="none" strike="noStrike" dirty="0">
                        <a:solidFill>
                          <a:srgbClr val="000000"/>
                        </a:solidFill>
                        <a:latin typeface="MetaSerifOT-Book"/>
                      </a:endParaRPr>
                    </a:p>
                  </a:txBody>
                  <a:tcPr marL="8435" marR="8435" marT="8435" marB="0" anchor="ctr">
                    <a:lnL>
                      <a:noFill/>
                    </a:lnL>
                    <a:lnR>
                      <a:noFill/>
                    </a:lnR>
                    <a:lnT>
                      <a:noFill/>
                    </a:lnT>
                    <a:lnB>
                      <a:noFill/>
                    </a:lnB>
                  </a:tcPr>
                </a:tc>
                <a:tc>
                  <a:txBody>
                    <a:bodyPr/>
                    <a:lstStyle/>
                    <a:p>
                      <a:pPr algn="r" fontAlgn="b"/>
                      <a:r>
                        <a:rPr lang="en-NZ" sz="1100" b="0" i="0" u="none" strike="noStrike" dirty="0" smtClean="0">
                          <a:solidFill>
                            <a:srgbClr val="000000"/>
                          </a:solidFill>
                          <a:latin typeface="MetaSerifOT-Book"/>
                        </a:rPr>
                        <a:t>(111)</a:t>
                      </a:r>
                      <a:endParaRPr lang="en-NZ" sz="1100" b="0" i="0" u="none" strike="noStrike" dirty="0">
                        <a:solidFill>
                          <a:srgbClr val="000000"/>
                        </a:solidFill>
                        <a:latin typeface="MetaSerifOT-Book"/>
                      </a:endParaRPr>
                    </a:p>
                  </a:txBody>
                  <a:tcPr marL="8435" marR="8435" marT="8435" marB="0" anchor="ctr">
                    <a:lnL>
                      <a:noFill/>
                    </a:lnL>
                    <a:lnR>
                      <a:noFill/>
                    </a:lnR>
                    <a:lnT>
                      <a:noFill/>
                    </a:lnT>
                    <a:lnB>
                      <a:noFill/>
                    </a:lnB>
                  </a:tcPr>
                </a:tc>
                <a:tc>
                  <a:txBody>
                    <a:bodyPr/>
                    <a:lstStyle/>
                    <a:p>
                      <a:pPr algn="r" fontAlgn="b"/>
                      <a:r>
                        <a:rPr lang="en-NZ" sz="1100" b="0" i="0" u="none" strike="noStrike" dirty="0" smtClean="0">
                          <a:solidFill>
                            <a:srgbClr val="000000"/>
                          </a:solidFill>
                          <a:latin typeface="MetaSerifOT-Book"/>
                        </a:rPr>
                        <a:t>(110)</a:t>
                      </a:r>
                      <a:endParaRPr lang="en-NZ" sz="1100" b="0" i="0" u="none" strike="noStrike" dirty="0">
                        <a:solidFill>
                          <a:srgbClr val="000000"/>
                        </a:solidFill>
                        <a:latin typeface="MetaSerifOT-Book"/>
                      </a:endParaRPr>
                    </a:p>
                  </a:txBody>
                  <a:tcPr marL="8435" marR="8435" marT="8435" marB="0" anchor="ctr">
                    <a:lnL>
                      <a:noFill/>
                    </a:lnL>
                    <a:lnR>
                      <a:noFill/>
                    </a:lnR>
                    <a:lnT>
                      <a:noFill/>
                    </a:lnT>
                    <a:lnB>
                      <a:noFill/>
                    </a:lnB>
                  </a:tcPr>
                </a:tc>
              </a:tr>
              <a:tr h="306702">
                <a:tc>
                  <a:txBody>
                    <a:bodyPr/>
                    <a:lstStyle/>
                    <a:p>
                      <a:pPr algn="l" fontAlgn="t"/>
                      <a:r>
                        <a:rPr lang="en-NZ" sz="1100" b="0" i="0" u="none" strike="noStrike" dirty="0">
                          <a:solidFill>
                            <a:srgbClr val="000000"/>
                          </a:solidFill>
                          <a:latin typeface="MetaSerifOT-Book"/>
                        </a:rPr>
                        <a:t>Impairment allowances</a:t>
                      </a:r>
                    </a:p>
                  </a:txBody>
                  <a:tcPr marL="8435" marR="8435" marT="8435" marB="0" anchor="ctr">
                    <a:lnL>
                      <a:noFill/>
                    </a:lnL>
                    <a:lnR>
                      <a:noFill/>
                    </a:lnR>
                    <a:lnT>
                      <a:noFill/>
                    </a:lnT>
                    <a:lnB>
                      <a:noFill/>
                    </a:lnB>
                  </a:tcPr>
                </a:tc>
                <a:tc>
                  <a:txBody>
                    <a:bodyPr/>
                    <a:lstStyle/>
                    <a:p>
                      <a:pPr algn="r" fontAlgn="b"/>
                      <a:r>
                        <a:rPr lang="en-NZ" sz="1100" b="0" i="0" u="none" strike="noStrike" dirty="0" smtClean="0">
                          <a:solidFill>
                            <a:srgbClr val="000000"/>
                          </a:solidFill>
                          <a:latin typeface="MetaSerifOT-Book"/>
                        </a:rPr>
                        <a:t>-</a:t>
                      </a:r>
                      <a:endParaRPr lang="en-NZ" sz="1100" b="0" i="0" u="none" strike="noStrike" dirty="0">
                        <a:solidFill>
                          <a:srgbClr val="000000"/>
                        </a:solidFill>
                        <a:latin typeface="MetaSerifOT-Book"/>
                      </a:endParaRPr>
                    </a:p>
                  </a:txBody>
                  <a:tcPr marL="8435" marR="8435" marT="8435"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NZ" sz="1100" b="0" i="0" u="none" strike="noStrike" dirty="0" smtClean="0">
                          <a:solidFill>
                            <a:srgbClr val="000000"/>
                          </a:solidFill>
                          <a:latin typeface="MetaSerifOT-Book"/>
                        </a:rPr>
                        <a:t>(18)</a:t>
                      </a:r>
                      <a:endParaRPr lang="en-NZ" sz="1100" b="0" i="0" u="none" strike="noStrike" dirty="0">
                        <a:solidFill>
                          <a:srgbClr val="000000"/>
                        </a:solidFill>
                        <a:latin typeface="MetaSerifOT-Book"/>
                      </a:endParaRPr>
                    </a:p>
                  </a:txBody>
                  <a:tcPr marL="8435" marR="8435" marT="8435"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NZ" sz="1100" b="0" i="0" u="none" strike="noStrike" dirty="0" smtClean="0">
                          <a:solidFill>
                            <a:srgbClr val="000000"/>
                          </a:solidFill>
                          <a:latin typeface="MetaSerifOT-Book"/>
                        </a:rPr>
                        <a:t>(31)</a:t>
                      </a:r>
                      <a:endParaRPr lang="en-NZ" sz="1100" b="0" i="0" u="none" strike="noStrike" dirty="0">
                        <a:solidFill>
                          <a:srgbClr val="000000"/>
                        </a:solidFill>
                        <a:latin typeface="MetaSerifOT-Book"/>
                      </a:endParaRPr>
                    </a:p>
                  </a:txBody>
                  <a:tcPr marL="8435" marR="8435" marT="8435"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NZ" sz="1100" b="0" i="0" u="none" strike="noStrike" dirty="0" smtClean="0">
                          <a:solidFill>
                            <a:srgbClr val="000000"/>
                          </a:solidFill>
                          <a:latin typeface="MetaSerifOT-Book"/>
                        </a:rPr>
                        <a:t>(10)</a:t>
                      </a:r>
                      <a:endParaRPr lang="en-NZ" sz="1100" b="0" i="0" u="none" strike="noStrike" dirty="0">
                        <a:solidFill>
                          <a:srgbClr val="000000"/>
                        </a:solidFill>
                        <a:latin typeface="MetaSerifOT-Book"/>
                      </a:endParaRPr>
                    </a:p>
                  </a:txBody>
                  <a:tcPr marL="8435" marR="8435" marT="8435"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NZ" sz="1100" b="0" i="0" u="none" strike="noStrike" dirty="0" smtClean="0">
                          <a:solidFill>
                            <a:srgbClr val="000000"/>
                          </a:solidFill>
                          <a:latin typeface="MetaSerifOT-Book"/>
                        </a:rPr>
                        <a:t>(6)</a:t>
                      </a:r>
                      <a:endParaRPr lang="en-NZ" sz="1100" b="0" i="0" u="none" strike="noStrike" dirty="0">
                        <a:solidFill>
                          <a:srgbClr val="000000"/>
                        </a:solidFill>
                        <a:latin typeface="MetaSerifOT-Book"/>
                      </a:endParaRPr>
                    </a:p>
                  </a:txBody>
                  <a:tcPr marL="8435" marR="8435" marT="8435" marB="0" anchor="ctr">
                    <a:lnL>
                      <a:noFill/>
                    </a:lnL>
                    <a:lnR>
                      <a:noFill/>
                    </a:lnR>
                    <a:lnT>
                      <a:noFill/>
                    </a:lnT>
                    <a:lnB w="12700" cap="flat" cmpd="sng" algn="ctr">
                      <a:solidFill>
                        <a:srgbClr val="000000"/>
                      </a:solidFill>
                      <a:prstDash val="solid"/>
                      <a:round/>
                      <a:headEnd type="none" w="med" len="med"/>
                      <a:tailEnd type="none" w="med" len="med"/>
                    </a:lnB>
                  </a:tcPr>
                </a:tc>
              </a:tr>
              <a:tr h="293365">
                <a:tc>
                  <a:txBody>
                    <a:bodyPr/>
                    <a:lstStyle/>
                    <a:p>
                      <a:pPr algn="l" fontAlgn="t"/>
                      <a:r>
                        <a:rPr lang="en-NZ" sz="1100" b="1" i="0" u="none" strike="noStrike" dirty="0">
                          <a:solidFill>
                            <a:srgbClr val="000000"/>
                          </a:solidFill>
                          <a:latin typeface="MetaSerifOT-Book"/>
                        </a:rPr>
                        <a:t>Net profit before taxation</a:t>
                      </a:r>
                    </a:p>
                  </a:txBody>
                  <a:tcPr marL="8435" marR="8435" marT="8435" marB="0" anchor="ctr">
                    <a:lnL>
                      <a:noFill/>
                    </a:lnL>
                    <a:lnR>
                      <a:noFill/>
                    </a:lnR>
                    <a:lnT>
                      <a:noFill/>
                    </a:lnT>
                    <a:lnB>
                      <a:noFill/>
                    </a:lnB>
                  </a:tcPr>
                </a:tc>
                <a:tc>
                  <a:txBody>
                    <a:bodyPr/>
                    <a:lstStyle/>
                    <a:p>
                      <a:pPr algn="r" fontAlgn="b"/>
                      <a:r>
                        <a:rPr lang="en-NZ" sz="1100" b="1" i="0" u="none" strike="noStrike" dirty="0" smtClean="0">
                          <a:solidFill>
                            <a:srgbClr val="000000"/>
                          </a:solidFill>
                          <a:latin typeface="MetaSerifOT-Book"/>
                        </a:rPr>
                        <a:t>80</a:t>
                      </a:r>
                      <a:endParaRPr lang="en-NZ" sz="1100" b="1" i="0" u="none" strike="noStrike" dirty="0">
                        <a:solidFill>
                          <a:srgbClr val="000000"/>
                        </a:solidFill>
                        <a:latin typeface="MetaSerifOT-Book"/>
                      </a:endParaRPr>
                    </a:p>
                  </a:txBody>
                  <a:tcPr marL="8435" marR="8435" marT="843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NZ" sz="1100" b="1" i="0" u="none" strike="noStrike" dirty="0" smtClean="0">
                          <a:solidFill>
                            <a:srgbClr val="000000"/>
                          </a:solidFill>
                          <a:latin typeface="MetaSerifOT-Book"/>
                        </a:rPr>
                        <a:t>53</a:t>
                      </a:r>
                      <a:endParaRPr lang="en-NZ" sz="1100" b="1" i="0" u="none" strike="noStrike" dirty="0">
                        <a:solidFill>
                          <a:srgbClr val="000000"/>
                        </a:solidFill>
                        <a:latin typeface="MetaSerifOT-Book"/>
                      </a:endParaRPr>
                    </a:p>
                  </a:txBody>
                  <a:tcPr marL="8435" marR="8435" marT="843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NZ" sz="1100" b="1" i="0" u="none" strike="noStrike" dirty="0" smtClean="0">
                          <a:solidFill>
                            <a:srgbClr val="000000"/>
                          </a:solidFill>
                          <a:latin typeface="MetaSerifOT-Book"/>
                        </a:rPr>
                        <a:t>20</a:t>
                      </a:r>
                      <a:endParaRPr lang="en-NZ" sz="1100" b="1" i="0" u="none" strike="noStrike" dirty="0">
                        <a:solidFill>
                          <a:srgbClr val="000000"/>
                        </a:solidFill>
                        <a:latin typeface="MetaSerifOT-Book"/>
                      </a:endParaRPr>
                    </a:p>
                  </a:txBody>
                  <a:tcPr marL="8435" marR="8435" marT="843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NZ" sz="1100" b="1" i="0" u="none" strike="noStrike" dirty="0" smtClean="0">
                          <a:solidFill>
                            <a:srgbClr val="000000"/>
                          </a:solidFill>
                          <a:latin typeface="MetaSerifOT-Book"/>
                        </a:rPr>
                        <a:t>33</a:t>
                      </a:r>
                      <a:endParaRPr lang="en-NZ" sz="1100" b="1" i="0" u="none" strike="noStrike" dirty="0">
                        <a:solidFill>
                          <a:srgbClr val="000000"/>
                        </a:solidFill>
                        <a:latin typeface="MetaSerifOT-Book"/>
                      </a:endParaRPr>
                    </a:p>
                  </a:txBody>
                  <a:tcPr marL="8435" marR="8435" marT="843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NZ" sz="1100" b="1" i="0" u="none" strike="noStrike" dirty="0" smtClean="0">
                          <a:solidFill>
                            <a:srgbClr val="000000"/>
                          </a:solidFill>
                          <a:latin typeface="MetaSerifOT-Book"/>
                        </a:rPr>
                        <a:t>38</a:t>
                      </a:r>
                      <a:endParaRPr lang="en-NZ" sz="1100" b="1" i="0" u="none" strike="noStrike" dirty="0">
                        <a:solidFill>
                          <a:srgbClr val="000000"/>
                        </a:solidFill>
                        <a:latin typeface="MetaSerifOT-Book"/>
                      </a:endParaRPr>
                    </a:p>
                  </a:txBody>
                  <a:tcPr marL="8435" marR="8435" marT="8435" marB="0" anchor="b">
                    <a:lnL>
                      <a:noFill/>
                    </a:lnL>
                    <a:lnR>
                      <a:noFill/>
                    </a:lnR>
                    <a:lnT w="12700" cap="flat" cmpd="sng" algn="ctr">
                      <a:solidFill>
                        <a:srgbClr val="000000"/>
                      </a:solidFill>
                      <a:prstDash val="solid"/>
                      <a:round/>
                      <a:headEnd type="none" w="med" len="med"/>
                      <a:tailEnd type="none" w="med" len="med"/>
                    </a:lnT>
                    <a:lnB>
                      <a:noFill/>
                    </a:lnB>
                  </a:tcPr>
                </a:tc>
              </a:tr>
              <a:tr h="306702">
                <a:tc>
                  <a:txBody>
                    <a:bodyPr/>
                    <a:lstStyle/>
                    <a:p>
                      <a:pPr algn="l" fontAlgn="b"/>
                      <a:r>
                        <a:rPr lang="en-NZ" sz="1100" b="0" i="0" u="none" strike="noStrike" dirty="0">
                          <a:solidFill>
                            <a:srgbClr val="000000"/>
                          </a:solidFill>
                          <a:latin typeface="MetaSerifOT-Book"/>
                        </a:rPr>
                        <a:t>Income tax expense</a:t>
                      </a:r>
                    </a:p>
                  </a:txBody>
                  <a:tcPr marL="8435" marR="8435" marT="8435" marB="0" anchor="ctr">
                    <a:lnL>
                      <a:noFill/>
                    </a:lnL>
                    <a:lnR>
                      <a:noFill/>
                    </a:lnR>
                    <a:lnT>
                      <a:noFill/>
                    </a:lnT>
                    <a:lnB>
                      <a:noFill/>
                    </a:lnB>
                  </a:tcPr>
                </a:tc>
                <a:tc>
                  <a:txBody>
                    <a:bodyPr/>
                    <a:lstStyle/>
                    <a:p>
                      <a:pPr algn="r" fontAlgn="b"/>
                      <a:r>
                        <a:rPr lang="en-NZ" sz="1100" b="0" i="0" u="none" strike="noStrike" dirty="0" smtClean="0">
                          <a:solidFill>
                            <a:srgbClr val="000000"/>
                          </a:solidFill>
                          <a:latin typeface="MetaSerifOT-Book"/>
                        </a:rPr>
                        <a:t>(22)</a:t>
                      </a:r>
                      <a:endParaRPr lang="en-NZ" sz="1100" b="0" i="0" u="none" strike="noStrike" dirty="0">
                        <a:solidFill>
                          <a:srgbClr val="000000"/>
                        </a:solidFill>
                        <a:latin typeface="MetaSerifOT-Book"/>
                      </a:endParaRPr>
                    </a:p>
                  </a:txBody>
                  <a:tcPr marL="8435" marR="8435" marT="8435"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NZ" sz="1100" b="0" i="0" u="none" strike="noStrike" dirty="0">
                          <a:solidFill>
                            <a:srgbClr val="000000"/>
                          </a:solidFill>
                          <a:latin typeface="MetaSerifOT-Book"/>
                        </a:rPr>
                        <a:t>(</a:t>
                      </a:r>
                      <a:r>
                        <a:rPr lang="en-NZ" sz="1100" b="0" i="0" u="none" strike="noStrike" dirty="0" smtClean="0">
                          <a:solidFill>
                            <a:srgbClr val="000000"/>
                          </a:solidFill>
                          <a:latin typeface="MetaSerifOT-Book"/>
                        </a:rPr>
                        <a:t>15)</a:t>
                      </a:r>
                      <a:endParaRPr lang="en-NZ" sz="1100" b="0" i="0" u="none" strike="noStrike" dirty="0">
                        <a:solidFill>
                          <a:srgbClr val="000000"/>
                        </a:solidFill>
                        <a:latin typeface="MetaSerifOT-Book"/>
                      </a:endParaRPr>
                    </a:p>
                  </a:txBody>
                  <a:tcPr marL="8435" marR="8435" marT="8435"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NZ" sz="1100" b="0" i="0" u="none" strike="noStrike" dirty="0" smtClean="0">
                          <a:solidFill>
                            <a:srgbClr val="000000"/>
                          </a:solidFill>
                          <a:latin typeface="MetaSerifOT-Book"/>
                        </a:rPr>
                        <a:t>(6)</a:t>
                      </a:r>
                      <a:endParaRPr lang="en-NZ" sz="1100" b="0" i="0" u="none" strike="noStrike" dirty="0">
                        <a:solidFill>
                          <a:srgbClr val="000000"/>
                        </a:solidFill>
                        <a:latin typeface="MetaSerifOT-Book"/>
                      </a:endParaRPr>
                    </a:p>
                  </a:txBody>
                  <a:tcPr marL="8435" marR="8435" marT="8435"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NZ" sz="1100" b="0" i="0" u="none" strike="noStrike" dirty="0" smtClean="0">
                          <a:solidFill>
                            <a:srgbClr val="000000"/>
                          </a:solidFill>
                          <a:latin typeface="MetaSerifOT-Book"/>
                        </a:rPr>
                        <a:t>(9)</a:t>
                      </a:r>
                      <a:endParaRPr lang="en-NZ" sz="1100" b="0" i="0" u="none" strike="noStrike" dirty="0">
                        <a:solidFill>
                          <a:srgbClr val="000000"/>
                        </a:solidFill>
                        <a:latin typeface="MetaSerifOT-Book"/>
                      </a:endParaRPr>
                    </a:p>
                  </a:txBody>
                  <a:tcPr marL="8435" marR="8435" marT="8435"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NZ" sz="1100" b="0" i="0" u="none" strike="noStrike" dirty="0" smtClean="0">
                          <a:solidFill>
                            <a:srgbClr val="000000"/>
                          </a:solidFill>
                          <a:latin typeface="MetaSerifOT-Book"/>
                        </a:rPr>
                        <a:t>(12)</a:t>
                      </a:r>
                      <a:endParaRPr lang="en-NZ" sz="1100" b="0" i="0" u="none" strike="noStrike" dirty="0">
                        <a:solidFill>
                          <a:srgbClr val="000000"/>
                        </a:solidFill>
                        <a:latin typeface="MetaSerifOT-Book"/>
                      </a:endParaRPr>
                    </a:p>
                  </a:txBody>
                  <a:tcPr marL="8435" marR="8435" marT="8435" marB="0" anchor="ctr">
                    <a:lnL>
                      <a:noFill/>
                    </a:lnL>
                    <a:lnR>
                      <a:noFill/>
                    </a:lnR>
                    <a:lnT>
                      <a:noFill/>
                    </a:lnT>
                    <a:lnB w="12700" cap="flat" cmpd="sng" algn="ctr">
                      <a:solidFill>
                        <a:srgbClr val="000000"/>
                      </a:solidFill>
                      <a:prstDash val="solid"/>
                      <a:round/>
                      <a:headEnd type="none" w="med" len="med"/>
                      <a:tailEnd type="none" w="med" len="med"/>
                    </a:lnB>
                  </a:tcPr>
                </a:tc>
              </a:tr>
              <a:tr h="293365">
                <a:tc>
                  <a:txBody>
                    <a:bodyPr/>
                    <a:lstStyle/>
                    <a:p>
                      <a:pPr algn="l" fontAlgn="t"/>
                      <a:r>
                        <a:rPr lang="en-NZ" sz="1100" b="1" i="0" u="none" strike="noStrike" dirty="0">
                          <a:solidFill>
                            <a:srgbClr val="000000"/>
                          </a:solidFill>
                          <a:latin typeface="MetaSerifOT-Book"/>
                        </a:rPr>
                        <a:t>Net profit after taxation</a:t>
                      </a:r>
                    </a:p>
                  </a:txBody>
                  <a:tcPr marL="8435" marR="8435" marT="8435" marB="0" anchor="ctr">
                    <a:lnL>
                      <a:noFill/>
                    </a:lnL>
                    <a:lnR>
                      <a:noFill/>
                    </a:lnR>
                    <a:lnT>
                      <a:noFill/>
                    </a:lnT>
                    <a:lnB>
                      <a:noFill/>
                    </a:lnB>
                  </a:tcPr>
                </a:tc>
                <a:tc>
                  <a:txBody>
                    <a:bodyPr/>
                    <a:lstStyle/>
                    <a:p>
                      <a:pPr algn="r" fontAlgn="b"/>
                      <a:r>
                        <a:rPr lang="en-NZ" sz="1100" b="1" i="0" u="none" strike="noStrike" dirty="0" smtClean="0">
                          <a:solidFill>
                            <a:srgbClr val="000000"/>
                          </a:solidFill>
                          <a:latin typeface="MetaSerifOT-Book"/>
                        </a:rPr>
                        <a:t>58</a:t>
                      </a:r>
                      <a:endParaRPr lang="en-NZ" sz="1100" b="1" i="0" u="none" strike="noStrike" dirty="0">
                        <a:solidFill>
                          <a:srgbClr val="000000"/>
                        </a:solidFill>
                        <a:latin typeface="MetaSerifOT-Book"/>
                      </a:endParaRPr>
                    </a:p>
                  </a:txBody>
                  <a:tcPr marL="8435" marR="8435" marT="843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NZ" sz="1100" b="1" i="0" u="none" strike="noStrike" dirty="0" smtClean="0">
                          <a:solidFill>
                            <a:srgbClr val="000000"/>
                          </a:solidFill>
                          <a:latin typeface="MetaSerifOT-Book"/>
                        </a:rPr>
                        <a:t>38</a:t>
                      </a:r>
                      <a:endParaRPr lang="en-NZ" sz="1100" b="1" i="0" u="none" strike="noStrike" dirty="0">
                        <a:solidFill>
                          <a:srgbClr val="000000"/>
                        </a:solidFill>
                        <a:latin typeface="MetaSerifOT-Book"/>
                      </a:endParaRPr>
                    </a:p>
                  </a:txBody>
                  <a:tcPr marL="8435" marR="8435" marT="843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NZ" sz="1100" b="1" i="0" u="none" strike="noStrike" dirty="0" smtClean="0">
                          <a:solidFill>
                            <a:srgbClr val="000000"/>
                          </a:solidFill>
                          <a:latin typeface="MetaSerifOT-Book"/>
                        </a:rPr>
                        <a:t>14</a:t>
                      </a:r>
                      <a:endParaRPr lang="en-NZ" sz="1100" b="1" i="0" u="none" strike="noStrike" dirty="0">
                        <a:solidFill>
                          <a:srgbClr val="000000"/>
                        </a:solidFill>
                        <a:latin typeface="MetaSerifOT-Book"/>
                      </a:endParaRPr>
                    </a:p>
                  </a:txBody>
                  <a:tcPr marL="8435" marR="8435" marT="843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NZ" sz="1100" b="1" i="0" u="none" strike="noStrike" dirty="0" smtClean="0">
                          <a:solidFill>
                            <a:srgbClr val="000000"/>
                          </a:solidFill>
                          <a:latin typeface="MetaSerifOT-Book"/>
                        </a:rPr>
                        <a:t>24</a:t>
                      </a:r>
                      <a:endParaRPr lang="en-NZ" sz="1100" b="1" i="0" u="none" strike="noStrike" dirty="0">
                        <a:solidFill>
                          <a:srgbClr val="000000"/>
                        </a:solidFill>
                        <a:latin typeface="MetaSerifOT-Book"/>
                      </a:endParaRPr>
                    </a:p>
                  </a:txBody>
                  <a:tcPr marL="8435" marR="8435" marT="843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NZ" sz="1100" b="1" i="0" u="none" strike="noStrike" dirty="0" smtClean="0">
                          <a:solidFill>
                            <a:srgbClr val="000000"/>
                          </a:solidFill>
                          <a:latin typeface="MetaSerifOT-Book"/>
                        </a:rPr>
                        <a:t>26</a:t>
                      </a:r>
                      <a:endParaRPr lang="en-NZ" sz="1100" b="1" i="0" u="none" strike="noStrike" dirty="0">
                        <a:solidFill>
                          <a:srgbClr val="000000"/>
                        </a:solidFill>
                        <a:latin typeface="MetaSerifOT-Book"/>
                      </a:endParaRPr>
                    </a:p>
                  </a:txBody>
                  <a:tcPr marL="8435" marR="8435" marT="8435" marB="0" anchor="b">
                    <a:lnL>
                      <a:noFill/>
                    </a:lnL>
                    <a:lnR>
                      <a:noFill/>
                    </a:lnR>
                    <a:lnT w="12700" cap="flat" cmpd="sng" algn="ctr">
                      <a:solidFill>
                        <a:srgbClr val="000000"/>
                      </a:solidFill>
                      <a:prstDash val="solid"/>
                      <a:round/>
                      <a:headEnd type="none" w="med" len="med"/>
                      <a:tailEnd type="none" w="med" len="med"/>
                    </a:lnT>
                    <a:lnB>
                      <a:noFill/>
                    </a:lnB>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Financial Performance-Balance sheet</a:t>
            </a:r>
            <a:endParaRPr lang="en-NZ" dirty="0"/>
          </a:p>
        </p:txBody>
      </p:sp>
      <p:sp>
        <p:nvSpPr>
          <p:cNvPr id="8" name="Content Placeholder 2"/>
          <p:cNvSpPr txBox="1">
            <a:spLocks/>
          </p:cNvSpPr>
          <p:nvPr/>
        </p:nvSpPr>
        <p:spPr>
          <a:xfrm>
            <a:off x="446856" y="1295136"/>
            <a:ext cx="8229600" cy="4264307"/>
          </a:xfrm>
          <a:prstGeom prst="rect">
            <a:avLst/>
          </a:prstGeom>
        </p:spPr>
        <p:txBody>
          <a:bodyPr vert="horz" lIns="91440" tIns="45720" rIns="91440" bIns="45720" rtlCol="0">
            <a:normAutofit/>
          </a:bodyPr>
          <a:lstStyle/>
          <a:p>
            <a:pPr marL="355600" indent="-355600" eaLnBrk="0" hangingPunct="0">
              <a:spcAft>
                <a:spcPct val="35000"/>
              </a:spcAft>
              <a:buClr>
                <a:schemeClr val="bg1">
                  <a:lumMod val="50000"/>
                </a:schemeClr>
              </a:buClr>
              <a:buFont typeface="Wingdings" pitchFamily="2" charset="2"/>
              <a:buChar char="n"/>
            </a:pPr>
            <a:r>
              <a:rPr lang="en-NZ" dirty="0" smtClean="0">
                <a:solidFill>
                  <a:schemeClr val="bg1">
                    <a:lumMod val="50000"/>
                  </a:schemeClr>
                </a:solidFill>
                <a:latin typeface="MetaSerifOT-Book" pitchFamily="50" charset="0"/>
                <a:cs typeface="Times New Roman" pitchFamily="18" charset="0"/>
              </a:rPr>
              <a:t>Strong loan growth continues in competitive market</a:t>
            </a:r>
          </a:p>
          <a:p>
            <a:pPr marL="355600" indent="-355600" eaLnBrk="0" hangingPunct="0">
              <a:spcAft>
                <a:spcPct val="35000"/>
              </a:spcAft>
              <a:buClr>
                <a:schemeClr val="bg1">
                  <a:lumMod val="50000"/>
                </a:schemeClr>
              </a:buClr>
              <a:buFont typeface="Wingdings" pitchFamily="2" charset="2"/>
              <a:buChar char="n"/>
            </a:pPr>
            <a:r>
              <a:rPr lang="en-NZ" dirty="0" smtClean="0">
                <a:solidFill>
                  <a:schemeClr val="bg1">
                    <a:lumMod val="50000"/>
                  </a:schemeClr>
                </a:solidFill>
                <a:latin typeface="MetaSerifOT-Book" pitchFamily="50" charset="0"/>
                <a:cs typeface="Times New Roman" pitchFamily="18" charset="0"/>
              </a:rPr>
              <a:t>Matched by demand for Kiwibank’s retail deposit products </a:t>
            </a:r>
          </a:p>
          <a:p>
            <a:pPr marL="355600" indent="-355600" algn="just" eaLnBrk="0" hangingPunct="0">
              <a:spcAft>
                <a:spcPct val="35000"/>
              </a:spcAft>
              <a:buClr>
                <a:schemeClr val="bg1">
                  <a:lumMod val="50000"/>
                </a:schemeClr>
              </a:buClr>
            </a:pPr>
            <a:endParaRPr lang="en-NZ" sz="2000" dirty="0" smtClean="0">
              <a:solidFill>
                <a:schemeClr val="bg1">
                  <a:lumMod val="50000"/>
                </a:schemeClr>
              </a:solidFill>
              <a:latin typeface="MetaSerifOT-Book" pitchFamily="50" charset="0"/>
              <a:cs typeface="Times New Roman" pitchFamily="18" charset="0"/>
            </a:endParaRPr>
          </a:p>
          <a:p>
            <a:pPr marL="355600" indent="-355600" algn="just" eaLnBrk="0" hangingPunct="0">
              <a:spcAft>
                <a:spcPct val="35000"/>
              </a:spcAft>
              <a:buClr>
                <a:schemeClr val="bg1">
                  <a:lumMod val="50000"/>
                </a:schemeClr>
              </a:buClr>
            </a:pPr>
            <a:endParaRPr lang="en-NZ" sz="2000" dirty="0" smtClean="0">
              <a:solidFill>
                <a:schemeClr val="bg1">
                  <a:lumMod val="50000"/>
                </a:schemeClr>
              </a:solidFill>
              <a:latin typeface="MetaSerifOT-Book" pitchFamily="50" charset="0"/>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NZ" sz="2400" b="0" i="0" u="none" strike="noStrike" kern="1200" cap="none" spc="0" normalizeH="0" baseline="0" noProof="0" dirty="0">
              <a:ln>
                <a:noFill/>
              </a:ln>
              <a:solidFill>
                <a:schemeClr val="bg1">
                  <a:lumMod val="50000"/>
                </a:schemeClr>
              </a:solidFill>
              <a:effectLst/>
              <a:uLnTx/>
              <a:uFillTx/>
              <a:latin typeface="MetaSerifOT-Book" pitchFamily="50" charset="0"/>
            </a:endParaRPr>
          </a:p>
        </p:txBody>
      </p:sp>
      <p:sp>
        <p:nvSpPr>
          <p:cNvPr id="9" name="AutoShape 246"/>
          <p:cNvSpPr>
            <a:spLocks noChangeArrowheads="1"/>
          </p:cNvSpPr>
          <p:nvPr/>
        </p:nvSpPr>
        <p:spPr bwMode="auto">
          <a:xfrm>
            <a:off x="7596336" y="2924944"/>
            <a:ext cx="165100" cy="215900"/>
          </a:xfrm>
          <a:prstGeom prst="upArrow">
            <a:avLst>
              <a:gd name="adj1" fmla="val 50000"/>
              <a:gd name="adj2" fmla="val 32692"/>
            </a:avLst>
          </a:prstGeom>
          <a:solidFill>
            <a:srgbClr val="00B050"/>
          </a:solidFill>
          <a:ln w="9525">
            <a:solidFill>
              <a:schemeClr val="tx1"/>
            </a:solidFill>
            <a:miter lim="800000"/>
            <a:headEnd/>
            <a:tailEnd/>
          </a:ln>
        </p:spPr>
        <p:txBody>
          <a:bodyPr vert="eaVert" wrap="none" anchor="ctr"/>
          <a:lstStyle/>
          <a:p>
            <a:endParaRPr lang="en-GB"/>
          </a:p>
        </p:txBody>
      </p:sp>
      <p:sp>
        <p:nvSpPr>
          <p:cNvPr id="10" name="AutoShape 247"/>
          <p:cNvSpPr>
            <a:spLocks noChangeArrowheads="1"/>
          </p:cNvSpPr>
          <p:nvPr/>
        </p:nvSpPr>
        <p:spPr bwMode="auto">
          <a:xfrm>
            <a:off x="7596336" y="4005064"/>
            <a:ext cx="165100" cy="215900"/>
          </a:xfrm>
          <a:prstGeom prst="upArrow">
            <a:avLst>
              <a:gd name="adj1" fmla="val 50000"/>
              <a:gd name="adj2" fmla="val 32692"/>
            </a:avLst>
          </a:prstGeom>
          <a:solidFill>
            <a:srgbClr val="00B050"/>
          </a:solidFill>
          <a:ln w="9525">
            <a:solidFill>
              <a:schemeClr val="tx1"/>
            </a:solidFill>
            <a:miter lim="800000"/>
            <a:headEnd/>
            <a:tailEnd/>
          </a:ln>
        </p:spPr>
        <p:txBody>
          <a:bodyPr vert="eaVert" wrap="none" anchor="ctr"/>
          <a:lstStyle/>
          <a:p>
            <a:endParaRPr lang="en-GB"/>
          </a:p>
        </p:txBody>
      </p:sp>
      <p:sp>
        <p:nvSpPr>
          <p:cNvPr id="11" name="AutoShape 247"/>
          <p:cNvSpPr>
            <a:spLocks noChangeArrowheads="1"/>
          </p:cNvSpPr>
          <p:nvPr/>
        </p:nvSpPr>
        <p:spPr bwMode="auto">
          <a:xfrm>
            <a:off x="7617420" y="4725268"/>
            <a:ext cx="165100" cy="215900"/>
          </a:xfrm>
          <a:prstGeom prst="upArrow">
            <a:avLst>
              <a:gd name="adj1" fmla="val 50000"/>
              <a:gd name="adj2" fmla="val 32692"/>
            </a:avLst>
          </a:prstGeom>
          <a:solidFill>
            <a:srgbClr val="00B050"/>
          </a:solidFill>
          <a:ln w="9525">
            <a:solidFill>
              <a:schemeClr val="tx1"/>
            </a:solidFill>
            <a:miter lim="800000"/>
            <a:headEnd/>
            <a:tailEnd/>
          </a:ln>
        </p:spPr>
        <p:txBody>
          <a:bodyPr vert="eaVert" wrap="none" anchor="ctr"/>
          <a:lstStyle/>
          <a:p>
            <a:endParaRPr lang="en-GB"/>
          </a:p>
        </p:txBody>
      </p:sp>
      <p:sp>
        <p:nvSpPr>
          <p:cNvPr id="12" name="Slide Number Placeholder 11"/>
          <p:cNvSpPr>
            <a:spLocks noGrp="1"/>
          </p:cNvSpPr>
          <p:nvPr>
            <p:ph type="sldNum" sz="quarter" idx="12"/>
          </p:nvPr>
        </p:nvSpPr>
        <p:spPr/>
        <p:txBody>
          <a:bodyPr/>
          <a:lstStyle/>
          <a:p>
            <a:fld id="{0D0E5863-33EE-4F9C-8FE6-335F8DC2464A}" type="slidenum">
              <a:rPr lang="en-NZ" smtClean="0"/>
              <a:pPr/>
              <a:t>6</a:t>
            </a:fld>
            <a:endParaRPr lang="en-NZ"/>
          </a:p>
        </p:txBody>
      </p:sp>
      <p:graphicFrame>
        <p:nvGraphicFramePr>
          <p:cNvPr id="14" name="Table 13"/>
          <p:cNvGraphicFramePr>
            <a:graphicFrameLocks noGrp="1"/>
          </p:cNvGraphicFramePr>
          <p:nvPr/>
        </p:nvGraphicFramePr>
        <p:xfrm>
          <a:off x="1331640" y="2420888"/>
          <a:ext cx="6125923" cy="3869055"/>
        </p:xfrm>
        <a:graphic>
          <a:graphicData uri="http://schemas.openxmlformats.org/drawingml/2006/table">
            <a:tbl>
              <a:tblPr/>
              <a:tblGrid>
                <a:gridCol w="2793091"/>
                <a:gridCol w="865024"/>
                <a:gridCol w="865024"/>
                <a:gridCol w="810696"/>
                <a:gridCol w="792088"/>
              </a:tblGrid>
              <a:tr h="343711">
                <a:tc>
                  <a:txBody>
                    <a:bodyPr/>
                    <a:lstStyle/>
                    <a:p>
                      <a:pPr algn="l" fontAlgn="b"/>
                      <a:r>
                        <a:rPr lang="en-NZ" sz="1100" b="0" i="0" u="none" strike="noStrike" dirty="0">
                          <a:latin typeface="MetaSerifOT-Book" pitchFamily="50" charset="0"/>
                        </a:rPr>
                        <a:t>Dollars in </a:t>
                      </a:r>
                      <a:r>
                        <a:rPr lang="en-NZ" sz="1100" b="0" i="0" u="none" strike="noStrike" dirty="0" smtClean="0">
                          <a:latin typeface="MetaSerifOT-Book" pitchFamily="50" charset="0"/>
                        </a:rPr>
                        <a:t>millions</a:t>
                      </a:r>
                      <a:endParaRPr lang="en-NZ" sz="1100" b="0" i="0" u="none" strike="noStrike" dirty="0">
                        <a:latin typeface="MetaSerifOT-Book" pitchFamily="50"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NZ" sz="1100" b="1" i="0" u="none" strike="noStrike" dirty="0" smtClean="0">
                          <a:latin typeface="MetaSerifOT-Book" pitchFamily="50" charset="0"/>
                        </a:rPr>
                        <a:t>31 Dec 2012</a:t>
                      </a:r>
                      <a:endParaRPr lang="en-NZ" sz="1100" b="1" i="0" u="none" strike="noStrike" dirty="0">
                        <a:latin typeface="MetaSerifOT-Book" pitchFamily="50"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NZ" sz="1100" b="1" i="0" u="none" strike="noStrike" dirty="0" smtClean="0">
                          <a:latin typeface="MetaSerifOT-Book" pitchFamily="50" charset="0"/>
                        </a:rPr>
                        <a:t>31 Dec</a:t>
                      </a:r>
                      <a:r>
                        <a:rPr lang="en-NZ" sz="1100" b="1" i="0" u="none" strike="noStrike" baseline="0" dirty="0" smtClean="0">
                          <a:latin typeface="MetaSerifOT-Book" pitchFamily="50" charset="0"/>
                        </a:rPr>
                        <a:t> 20</a:t>
                      </a:r>
                      <a:r>
                        <a:rPr lang="en-NZ" sz="1100" b="1" i="0" u="none" strike="noStrike" dirty="0" smtClean="0">
                          <a:latin typeface="MetaSerifOT-Book" pitchFamily="50" charset="0"/>
                        </a:rPr>
                        <a:t>11</a:t>
                      </a:r>
                      <a:endParaRPr lang="en-NZ" sz="1100" b="1" i="0" u="none" strike="noStrike" dirty="0">
                        <a:latin typeface="MetaSerifOT-Book" pitchFamily="50"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NZ" sz="1100" b="0" i="0" u="none" strike="noStrike">
                        <a:latin typeface="MetaSerifOT-Book" pitchFamily="50" charset="0"/>
                      </a:endParaRPr>
                    </a:p>
                  </a:txBody>
                  <a:tcPr marL="9525" marR="9525" marT="9525" marB="0" anchor="b">
                    <a:lnL>
                      <a:noFill/>
                    </a:lnL>
                    <a:lnR>
                      <a:noFill/>
                    </a:lnR>
                    <a:lnT>
                      <a:noFill/>
                    </a:lnT>
                    <a:lnB>
                      <a:noFill/>
                    </a:lnB>
                  </a:tcPr>
                </a:tc>
                <a:tc>
                  <a:txBody>
                    <a:bodyPr/>
                    <a:lstStyle/>
                    <a:p>
                      <a:pPr algn="l" fontAlgn="b"/>
                      <a:r>
                        <a:rPr lang="en-NZ" sz="1100" b="1" i="0" u="none" strike="noStrike">
                          <a:latin typeface="MetaSerifOT-Book" pitchFamily="50" charset="0"/>
                        </a:rPr>
                        <a:t>% growth</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177063">
                <a:tc>
                  <a:txBody>
                    <a:bodyPr/>
                    <a:lstStyle/>
                    <a:p>
                      <a:pPr algn="l" fontAlgn="b"/>
                      <a:r>
                        <a:rPr lang="en-NZ" sz="1100" b="1" i="0" u="none" strike="noStrike" dirty="0">
                          <a:latin typeface="MetaSerifOT-Book" pitchFamily="50" charset="0"/>
                        </a:rPr>
                        <a:t>Assets</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NZ" sz="1100" b="0" i="0" u="none" strike="noStrike" dirty="0">
                        <a:latin typeface="MetaSerifOT-Book" pitchFamily="50"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NZ" sz="1100" b="0" i="0" u="none" strike="noStrike" dirty="0">
                        <a:latin typeface="MetaSerifOT-Book" pitchFamily="50"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NZ" sz="1100" b="0" i="0" u="none" strike="noStrike">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0" i="0" u="none" strike="noStrike">
                        <a:latin typeface="MetaSerifOT-Book" pitchFamily="50"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r>
              <a:tr h="177063">
                <a:tc>
                  <a:txBody>
                    <a:bodyPr/>
                    <a:lstStyle/>
                    <a:p>
                      <a:pPr algn="l" fontAlgn="b"/>
                      <a:r>
                        <a:rPr lang="en-NZ" sz="1100" b="0" i="0" u="none" strike="noStrike" dirty="0">
                          <a:latin typeface="MetaSerifOT-Book" pitchFamily="50" charset="0"/>
                        </a:rPr>
                        <a:t>Loans and advances</a:t>
                      </a:r>
                    </a:p>
                  </a:txBody>
                  <a:tcPr marL="9525" marR="9525" marT="9525" marB="0" anchor="b">
                    <a:lnL>
                      <a:noFill/>
                    </a:lnL>
                    <a:lnR>
                      <a:noFill/>
                    </a:lnR>
                    <a:lnT>
                      <a:noFill/>
                    </a:lnT>
                    <a:lnB>
                      <a:noFill/>
                    </a:lnB>
                  </a:tcPr>
                </a:tc>
                <a:tc>
                  <a:txBody>
                    <a:bodyPr/>
                    <a:lstStyle/>
                    <a:p>
                      <a:pPr algn="r" fontAlgn="b"/>
                      <a:r>
                        <a:rPr lang="en-NZ" sz="1100" b="0" i="0" u="none" strike="noStrike" dirty="0" smtClean="0">
                          <a:latin typeface="MetaSerifOT-Book" pitchFamily="50" charset="0"/>
                        </a:rPr>
                        <a:t>12,842</a:t>
                      </a:r>
                      <a:endParaRPr lang="en-NZ" sz="11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r" fontAlgn="b"/>
                      <a:r>
                        <a:rPr lang="en-NZ" sz="1100" b="0" i="0" u="none" strike="noStrike" dirty="0" smtClean="0">
                          <a:latin typeface="MetaSerifOT-Book" pitchFamily="50" charset="0"/>
                        </a:rPr>
                        <a:t>12,068</a:t>
                      </a:r>
                      <a:endParaRPr lang="en-NZ" sz="11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r" fontAlgn="b"/>
                      <a:r>
                        <a:rPr lang="en-NZ" sz="1100" b="1" i="0" u="none" strike="noStrike" dirty="0" smtClean="0">
                          <a:latin typeface="MetaSerifOT-Book" pitchFamily="50" charset="0"/>
                        </a:rPr>
                        <a:t>6%</a:t>
                      </a:r>
                      <a:endParaRPr lang="en-NZ" sz="1100" b="1" i="0" u="none" strike="noStrike" dirty="0">
                        <a:latin typeface="MetaSerifOT-Book" pitchFamily="50" charset="0"/>
                      </a:endParaRPr>
                    </a:p>
                  </a:txBody>
                  <a:tcPr marL="9525" marR="9525" marT="9525" marB="0" anchor="b">
                    <a:lnL>
                      <a:noFill/>
                    </a:lnL>
                    <a:lnR>
                      <a:noFill/>
                    </a:lnR>
                    <a:lnT>
                      <a:noFill/>
                    </a:lnT>
                    <a:lnB>
                      <a:noFill/>
                    </a:lnB>
                  </a:tcPr>
                </a:tc>
              </a:tr>
              <a:tr h="177063">
                <a:tc>
                  <a:txBody>
                    <a:bodyPr/>
                    <a:lstStyle/>
                    <a:p>
                      <a:pPr algn="l" fontAlgn="b"/>
                      <a:r>
                        <a:rPr lang="en-NZ" sz="1100" b="0" i="0" u="none" strike="noStrike" dirty="0">
                          <a:latin typeface="MetaSerifOT-Book" pitchFamily="50" charset="0"/>
                        </a:rPr>
                        <a:t>Wholesale &amp; other assets</a:t>
                      </a:r>
                    </a:p>
                  </a:txBody>
                  <a:tcPr marL="9525" marR="9525" marT="9525" marB="0" anchor="b">
                    <a:lnL>
                      <a:noFill/>
                    </a:lnL>
                    <a:lnR>
                      <a:noFill/>
                    </a:lnR>
                    <a:lnT>
                      <a:noFill/>
                    </a:lnT>
                    <a:lnB>
                      <a:noFill/>
                    </a:lnB>
                  </a:tcPr>
                </a:tc>
                <a:tc>
                  <a:txBody>
                    <a:bodyPr/>
                    <a:lstStyle/>
                    <a:p>
                      <a:pPr algn="r" fontAlgn="b"/>
                      <a:r>
                        <a:rPr lang="en-NZ" sz="1100" b="0" i="0" u="none" strike="noStrike" dirty="0" smtClean="0">
                          <a:latin typeface="MetaSerifOT-Book" pitchFamily="50" charset="0"/>
                        </a:rPr>
                        <a:t>2,390</a:t>
                      </a:r>
                      <a:endParaRPr lang="en-NZ" sz="1100" b="0" i="0" u="none" strike="noStrike" dirty="0">
                        <a:latin typeface="MetaSerifOT-Book" pitchFamily="50"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NZ" sz="1100" b="0" i="0" u="none" strike="noStrike" dirty="0" smtClean="0">
                          <a:latin typeface="MetaSerifOT-Book" pitchFamily="50" charset="0"/>
                        </a:rPr>
                        <a:t>2,318     </a:t>
                      </a:r>
                      <a:endParaRPr lang="en-NZ" sz="1100" b="0" i="0" u="none" strike="noStrike" dirty="0">
                        <a:latin typeface="MetaSerifOT-Book" pitchFamily="50"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NZ" sz="1100" b="0" i="0" u="none" strike="noStrike">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0" i="0" u="none" strike="noStrike" dirty="0">
                        <a:latin typeface="MetaSerifOT-Book" pitchFamily="50" charset="0"/>
                      </a:endParaRPr>
                    </a:p>
                  </a:txBody>
                  <a:tcPr marL="9525" marR="9525" marT="9525" marB="0" anchor="b">
                    <a:lnL>
                      <a:noFill/>
                    </a:lnL>
                    <a:lnR>
                      <a:noFill/>
                    </a:lnR>
                    <a:lnT>
                      <a:noFill/>
                    </a:lnT>
                    <a:lnB>
                      <a:noFill/>
                    </a:lnB>
                  </a:tcPr>
                </a:tc>
              </a:tr>
              <a:tr h="177063">
                <a:tc>
                  <a:txBody>
                    <a:bodyPr/>
                    <a:lstStyle/>
                    <a:p>
                      <a:pPr algn="l" fontAlgn="b"/>
                      <a:r>
                        <a:rPr lang="en-NZ" sz="1100" b="1" i="0" u="none" strike="noStrike">
                          <a:latin typeface="MetaSerifOT-Book" pitchFamily="50" charset="0"/>
                        </a:rPr>
                        <a:t>Total assets</a:t>
                      </a:r>
                    </a:p>
                  </a:txBody>
                  <a:tcPr marL="9525" marR="9525" marT="9525" marB="0" anchor="b">
                    <a:lnL>
                      <a:noFill/>
                    </a:lnL>
                    <a:lnR>
                      <a:noFill/>
                    </a:lnR>
                    <a:lnT>
                      <a:noFill/>
                    </a:lnT>
                    <a:lnB>
                      <a:noFill/>
                    </a:lnB>
                  </a:tcPr>
                </a:tc>
                <a:tc>
                  <a:txBody>
                    <a:bodyPr/>
                    <a:lstStyle/>
                    <a:p>
                      <a:pPr algn="r" fontAlgn="b"/>
                      <a:r>
                        <a:rPr lang="en-NZ" sz="1100" b="1" i="0" u="none" strike="noStrike" dirty="0" smtClean="0">
                          <a:latin typeface="MetaSerifOT-Book" pitchFamily="50" charset="0"/>
                        </a:rPr>
                        <a:t>15,232</a:t>
                      </a:r>
                      <a:endParaRPr lang="en-NZ" sz="1100" b="1" i="0" u="none" strike="noStrike" dirty="0">
                        <a:latin typeface="MetaSerifOT-Book" pitchFamily="50"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NZ" sz="1100" b="1" i="0" u="none" strike="noStrike" dirty="0">
                          <a:latin typeface="MetaSerifOT-Book" pitchFamily="50" charset="0"/>
                        </a:rPr>
                        <a:t>  </a:t>
                      </a:r>
                      <a:r>
                        <a:rPr lang="en-NZ" sz="1100" b="1" i="0" u="none" strike="noStrike" dirty="0" smtClean="0">
                          <a:latin typeface="MetaSerifOT-Book" pitchFamily="50" charset="0"/>
                        </a:rPr>
                        <a:t>14,386 </a:t>
                      </a:r>
                      <a:endParaRPr lang="en-NZ" sz="1100" b="1" i="0" u="none" strike="noStrike" dirty="0">
                        <a:latin typeface="MetaSerifOT-Book" pitchFamily="50"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NZ" sz="1100" b="0" i="0" u="none" strike="noStrike">
                        <a:latin typeface="MetaSerifOT-Book" pitchFamily="50" charset="0"/>
                      </a:endParaRPr>
                    </a:p>
                  </a:txBody>
                  <a:tcPr marL="9525" marR="9525" marT="9525" marB="0" anchor="b">
                    <a:lnL>
                      <a:noFill/>
                    </a:lnL>
                    <a:lnR>
                      <a:noFill/>
                    </a:lnR>
                    <a:lnT>
                      <a:noFill/>
                    </a:lnT>
                    <a:lnB>
                      <a:noFill/>
                    </a:lnB>
                  </a:tcPr>
                </a:tc>
                <a:tc>
                  <a:txBody>
                    <a:bodyPr/>
                    <a:lstStyle/>
                    <a:p>
                      <a:pPr algn="r" fontAlgn="b"/>
                      <a:r>
                        <a:rPr lang="en-NZ" sz="1100" b="1" i="0" u="none" strike="noStrike" dirty="0" smtClean="0">
                          <a:latin typeface="MetaSerifOT-Book" pitchFamily="50" charset="0"/>
                        </a:rPr>
                        <a:t>6%</a:t>
                      </a:r>
                      <a:endParaRPr lang="en-NZ" sz="1100" b="1" i="0" u="none" strike="noStrike" dirty="0">
                        <a:latin typeface="MetaSerifOT-Book" pitchFamily="50" charset="0"/>
                      </a:endParaRPr>
                    </a:p>
                  </a:txBody>
                  <a:tcPr marL="9525" marR="9525" marT="9525" marB="0" anchor="b">
                    <a:lnL>
                      <a:noFill/>
                    </a:lnL>
                    <a:lnR>
                      <a:noFill/>
                    </a:lnR>
                    <a:lnT>
                      <a:noFill/>
                    </a:lnT>
                    <a:lnB>
                      <a:noFill/>
                    </a:lnB>
                  </a:tcPr>
                </a:tc>
              </a:tr>
              <a:tr h="177063">
                <a:tc>
                  <a:txBody>
                    <a:bodyPr/>
                    <a:lstStyle/>
                    <a:p>
                      <a:pPr algn="l" fontAlgn="b"/>
                      <a:endParaRPr lang="en-NZ" sz="1100" b="0" i="0" u="none" strike="noStrike">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0" i="1" u="none" strike="noStrike" dirty="0">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0" i="1" u="none" strike="noStrike" dirty="0">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0" i="0" u="none" strike="noStrike">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1" i="0" u="none" strike="noStrike">
                        <a:latin typeface="MetaSerifOT-Book" pitchFamily="50" charset="0"/>
                      </a:endParaRPr>
                    </a:p>
                  </a:txBody>
                  <a:tcPr marL="9525" marR="9525" marT="9525" marB="0" anchor="b">
                    <a:lnL>
                      <a:noFill/>
                    </a:lnL>
                    <a:lnR>
                      <a:noFill/>
                    </a:lnR>
                    <a:lnT>
                      <a:noFill/>
                    </a:lnT>
                    <a:lnB>
                      <a:noFill/>
                    </a:lnB>
                  </a:tcPr>
                </a:tc>
              </a:tr>
              <a:tr h="177063">
                <a:tc>
                  <a:txBody>
                    <a:bodyPr/>
                    <a:lstStyle/>
                    <a:p>
                      <a:pPr algn="l" fontAlgn="b"/>
                      <a:r>
                        <a:rPr lang="en-NZ" sz="1100" b="0" i="0" u="none" strike="noStrike">
                          <a:latin typeface="MetaSerifOT-Book" pitchFamily="50" charset="0"/>
                        </a:rPr>
                        <a:t>Financed by:</a:t>
                      </a:r>
                    </a:p>
                  </a:txBody>
                  <a:tcPr marL="9525" marR="9525" marT="9525" marB="0" anchor="b">
                    <a:lnL>
                      <a:noFill/>
                    </a:lnL>
                    <a:lnR>
                      <a:noFill/>
                    </a:lnR>
                    <a:lnT>
                      <a:noFill/>
                    </a:lnT>
                    <a:lnB>
                      <a:noFill/>
                    </a:lnB>
                  </a:tcPr>
                </a:tc>
                <a:tc>
                  <a:txBody>
                    <a:bodyPr/>
                    <a:lstStyle/>
                    <a:p>
                      <a:pPr algn="l" fontAlgn="b"/>
                      <a:endParaRPr lang="en-NZ" sz="1100" b="0" i="1" u="none" strike="noStrike" dirty="0">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0" i="1" u="none" strike="noStrike">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0" i="0" u="none" strike="noStrike">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1" i="0" u="none" strike="noStrike">
                        <a:latin typeface="MetaSerifOT-Book" pitchFamily="50" charset="0"/>
                      </a:endParaRPr>
                    </a:p>
                  </a:txBody>
                  <a:tcPr marL="9525" marR="9525" marT="9525" marB="0" anchor="b">
                    <a:lnL>
                      <a:noFill/>
                    </a:lnL>
                    <a:lnR>
                      <a:noFill/>
                    </a:lnR>
                    <a:lnT>
                      <a:noFill/>
                    </a:lnT>
                    <a:lnB>
                      <a:noFill/>
                    </a:lnB>
                  </a:tcPr>
                </a:tc>
              </a:tr>
              <a:tr h="177063">
                <a:tc>
                  <a:txBody>
                    <a:bodyPr/>
                    <a:lstStyle/>
                    <a:p>
                      <a:pPr algn="l" fontAlgn="b"/>
                      <a:r>
                        <a:rPr lang="en-NZ" sz="1100" b="1" i="0" u="none" strike="noStrike">
                          <a:latin typeface="MetaSerifOT-Book" pitchFamily="50" charset="0"/>
                        </a:rPr>
                        <a:t>Liabilities</a:t>
                      </a:r>
                    </a:p>
                  </a:txBody>
                  <a:tcPr marL="9525" marR="9525" marT="9525" marB="0" anchor="b">
                    <a:lnL>
                      <a:noFill/>
                    </a:lnL>
                    <a:lnR>
                      <a:noFill/>
                    </a:lnR>
                    <a:lnT>
                      <a:noFill/>
                    </a:lnT>
                    <a:lnB>
                      <a:noFill/>
                    </a:lnB>
                  </a:tcPr>
                </a:tc>
                <a:tc>
                  <a:txBody>
                    <a:bodyPr/>
                    <a:lstStyle/>
                    <a:p>
                      <a:pPr algn="l" fontAlgn="b"/>
                      <a:endParaRPr lang="en-NZ" sz="1100" b="0" i="1" u="none" strike="noStrike" dirty="0">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0" i="1" u="none" strike="noStrike">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0" i="0" u="none" strike="noStrike">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1" i="0" u="none" strike="noStrike">
                        <a:latin typeface="MetaSerifOT-Book" pitchFamily="50" charset="0"/>
                      </a:endParaRPr>
                    </a:p>
                  </a:txBody>
                  <a:tcPr marL="9525" marR="9525" marT="9525" marB="0" anchor="b">
                    <a:lnL>
                      <a:noFill/>
                    </a:lnL>
                    <a:lnR>
                      <a:noFill/>
                    </a:lnR>
                    <a:lnT>
                      <a:noFill/>
                    </a:lnT>
                    <a:lnB>
                      <a:noFill/>
                    </a:lnB>
                  </a:tcPr>
                </a:tc>
              </a:tr>
              <a:tr h="177063">
                <a:tc>
                  <a:txBody>
                    <a:bodyPr/>
                    <a:lstStyle/>
                    <a:p>
                      <a:pPr algn="l" fontAlgn="b"/>
                      <a:r>
                        <a:rPr lang="en-NZ" sz="1100" b="0" i="0" u="none" strike="noStrike" dirty="0" smtClean="0">
                          <a:latin typeface="MetaSerifOT-Book" pitchFamily="50" charset="0"/>
                        </a:rPr>
                        <a:t>Customer deposits</a:t>
                      </a:r>
                      <a:endParaRPr lang="en-NZ" sz="11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r" fontAlgn="b"/>
                      <a:r>
                        <a:rPr lang="en-NZ" sz="1100" b="0" i="0" u="none" strike="noStrike" dirty="0" smtClean="0">
                          <a:latin typeface="MetaSerifOT-Book" pitchFamily="50" charset="0"/>
                        </a:rPr>
                        <a:t>12,286</a:t>
                      </a:r>
                      <a:endParaRPr lang="en-NZ" sz="11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r" fontAlgn="b"/>
                      <a:r>
                        <a:rPr lang="en-NZ" sz="1100" b="0" i="0" u="none" strike="noStrike" dirty="0" smtClean="0">
                          <a:latin typeface="MetaSerifOT-Book" pitchFamily="50" charset="0"/>
                        </a:rPr>
                        <a:t>11,716</a:t>
                      </a:r>
                      <a:endParaRPr lang="en-NZ" sz="11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0" i="0" u="none" strike="noStrike">
                        <a:latin typeface="MetaSerifOT-Book" pitchFamily="50" charset="0"/>
                      </a:endParaRPr>
                    </a:p>
                  </a:txBody>
                  <a:tcPr marL="9525" marR="9525" marT="9525" marB="0" anchor="b">
                    <a:lnL>
                      <a:noFill/>
                    </a:lnL>
                    <a:lnR>
                      <a:noFill/>
                    </a:lnR>
                    <a:lnT>
                      <a:noFill/>
                    </a:lnT>
                    <a:lnB>
                      <a:noFill/>
                    </a:lnB>
                  </a:tcPr>
                </a:tc>
                <a:tc>
                  <a:txBody>
                    <a:bodyPr/>
                    <a:lstStyle/>
                    <a:p>
                      <a:pPr algn="r" fontAlgn="b"/>
                      <a:r>
                        <a:rPr lang="en-NZ" sz="1100" b="1" i="0" u="none" strike="noStrike" dirty="0" smtClean="0">
                          <a:latin typeface="MetaSerifOT-Book" pitchFamily="50" charset="0"/>
                        </a:rPr>
                        <a:t>5%</a:t>
                      </a:r>
                      <a:endParaRPr lang="en-NZ" sz="1100" b="1" i="0" u="none" strike="noStrike" dirty="0">
                        <a:latin typeface="MetaSerifOT-Book" pitchFamily="50" charset="0"/>
                      </a:endParaRPr>
                    </a:p>
                  </a:txBody>
                  <a:tcPr marL="9525" marR="9525" marT="9525" marB="0" anchor="b">
                    <a:lnL>
                      <a:noFill/>
                    </a:lnL>
                    <a:lnR>
                      <a:noFill/>
                    </a:lnR>
                    <a:lnT>
                      <a:noFill/>
                    </a:lnT>
                    <a:lnB>
                      <a:noFill/>
                    </a:lnB>
                  </a:tcPr>
                </a:tc>
              </a:tr>
              <a:tr h="177063">
                <a:tc>
                  <a:txBody>
                    <a:bodyPr/>
                    <a:lstStyle/>
                    <a:p>
                      <a:pPr algn="l" fontAlgn="b"/>
                      <a:r>
                        <a:rPr lang="en-NZ" sz="1100" b="0" i="0" u="none" strike="noStrike" dirty="0">
                          <a:latin typeface="MetaSerifOT-Book" pitchFamily="50" charset="0"/>
                        </a:rPr>
                        <a:t>Securities issued &amp; other liabilities</a:t>
                      </a:r>
                    </a:p>
                  </a:txBody>
                  <a:tcPr marL="9525" marR="9525" marT="9525" marB="0" anchor="b">
                    <a:lnL>
                      <a:noFill/>
                    </a:lnL>
                    <a:lnR>
                      <a:noFill/>
                    </a:lnR>
                    <a:lnT>
                      <a:noFill/>
                    </a:lnT>
                    <a:lnB>
                      <a:noFill/>
                    </a:lnB>
                  </a:tcPr>
                </a:tc>
                <a:tc>
                  <a:txBody>
                    <a:bodyPr/>
                    <a:lstStyle/>
                    <a:p>
                      <a:pPr algn="r" fontAlgn="b"/>
                      <a:r>
                        <a:rPr lang="en-NZ" sz="1100" b="0" i="0" u="none" strike="noStrike" dirty="0" smtClean="0">
                          <a:latin typeface="MetaSerifOT-Book" pitchFamily="50" charset="0"/>
                        </a:rPr>
                        <a:t>2,137  </a:t>
                      </a:r>
                      <a:endParaRPr lang="en-NZ" sz="1100" b="0" i="0" u="none" strike="noStrike" dirty="0">
                        <a:latin typeface="MetaSerifOT-Book" pitchFamily="50"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NZ" sz="1100" b="0" i="0" u="none" strike="noStrike" dirty="0">
                          <a:latin typeface="MetaSerifOT-Book" pitchFamily="50" charset="0"/>
                        </a:rPr>
                        <a:t>    </a:t>
                      </a:r>
                      <a:r>
                        <a:rPr lang="en-NZ" sz="1100" b="0" i="0" u="none" strike="noStrike" dirty="0" smtClean="0">
                          <a:latin typeface="MetaSerifOT-Book" pitchFamily="50" charset="0"/>
                        </a:rPr>
                        <a:t>1,971 </a:t>
                      </a:r>
                      <a:endParaRPr lang="en-NZ" sz="1100" b="0" i="0" u="none" strike="noStrike" dirty="0">
                        <a:latin typeface="MetaSerifOT-Book" pitchFamily="50"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NZ" sz="11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1" i="0" u="none" strike="noStrike" dirty="0">
                        <a:latin typeface="MetaSerifOT-Book" pitchFamily="50" charset="0"/>
                      </a:endParaRPr>
                    </a:p>
                  </a:txBody>
                  <a:tcPr marL="9525" marR="9525" marT="9525" marB="0" anchor="b">
                    <a:lnL>
                      <a:noFill/>
                    </a:lnL>
                    <a:lnR>
                      <a:noFill/>
                    </a:lnR>
                    <a:lnT>
                      <a:noFill/>
                    </a:lnT>
                    <a:lnB>
                      <a:noFill/>
                    </a:lnB>
                  </a:tcPr>
                </a:tc>
              </a:tr>
              <a:tr h="177063">
                <a:tc>
                  <a:txBody>
                    <a:bodyPr/>
                    <a:lstStyle/>
                    <a:p>
                      <a:pPr algn="l" fontAlgn="b"/>
                      <a:r>
                        <a:rPr lang="en-NZ" sz="1100" b="1" i="0" u="none" strike="noStrike">
                          <a:latin typeface="MetaSerifOT-Book" pitchFamily="50" charset="0"/>
                        </a:rPr>
                        <a:t>Total Liabilities</a:t>
                      </a:r>
                    </a:p>
                  </a:txBody>
                  <a:tcPr marL="9525" marR="9525" marT="9525" marB="0" anchor="b">
                    <a:lnL>
                      <a:noFill/>
                    </a:lnL>
                    <a:lnR>
                      <a:noFill/>
                    </a:lnR>
                    <a:lnT>
                      <a:noFill/>
                    </a:lnT>
                    <a:lnB>
                      <a:noFill/>
                    </a:lnB>
                  </a:tcPr>
                </a:tc>
                <a:tc>
                  <a:txBody>
                    <a:bodyPr/>
                    <a:lstStyle/>
                    <a:p>
                      <a:pPr algn="r" fontAlgn="b"/>
                      <a:r>
                        <a:rPr lang="en-NZ" sz="1100" b="1" i="0" u="none" strike="noStrike" dirty="0">
                          <a:latin typeface="MetaSerifOT-Book" pitchFamily="50" charset="0"/>
                        </a:rPr>
                        <a:t> </a:t>
                      </a:r>
                      <a:r>
                        <a:rPr lang="en-NZ" sz="1100" b="1" i="0" u="none" strike="noStrike" dirty="0" smtClean="0">
                          <a:latin typeface="MetaSerifOT-Book" pitchFamily="50" charset="0"/>
                        </a:rPr>
                        <a:t>14,423 </a:t>
                      </a:r>
                      <a:endParaRPr lang="en-NZ" sz="1100" b="1" i="0" u="none" strike="noStrike" dirty="0">
                        <a:latin typeface="MetaSerifOT-Book" pitchFamily="50"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NZ" sz="1100" b="1" i="0" u="none" strike="noStrike" dirty="0">
                          <a:latin typeface="MetaSerifOT-Book" pitchFamily="50" charset="0"/>
                        </a:rPr>
                        <a:t>  </a:t>
                      </a:r>
                      <a:r>
                        <a:rPr lang="en-NZ" sz="1100" b="1" i="0" u="none" strike="noStrike" dirty="0" smtClean="0">
                          <a:latin typeface="MetaSerifOT-Book" pitchFamily="50" charset="0"/>
                        </a:rPr>
                        <a:t>13,687</a:t>
                      </a:r>
                      <a:endParaRPr lang="en-NZ" sz="1100" b="1" i="0" u="none" strike="noStrike" dirty="0">
                        <a:latin typeface="MetaSerifOT-Book" pitchFamily="50"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NZ" sz="11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r" fontAlgn="b"/>
                      <a:r>
                        <a:rPr lang="en-NZ" sz="1100" b="1" i="0" u="none" strike="noStrike" dirty="0" smtClean="0">
                          <a:latin typeface="MetaSerifOT-Book" pitchFamily="50" charset="0"/>
                        </a:rPr>
                        <a:t>5%</a:t>
                      </a:r>
                      <a:endParaRPr lang="en-NZ" sz="1100" b="1" i="0" u="none" strike="noStrike" dirty="0">
                        <a:latin typeface="MetaSerifOT-Book" pitchFamily="50" charset="0"/>
                      </a:endParaRPr>
                    </a:p>
                  </a:txBody>
                  <a:tcPr marL="9525" marR="9525" marT="9525" marB="0" anchor="b">
                    <a:lnL>
                      <a:noFill/>
                    </a:lnL>
                    <a:lnR>
                      <a:noFill/>
                    </a:lnR>
                    <a:lnT>
                      <a:noFill/>
                    </a:lnT>
                    <a:lnB>
                      <a:noFill/>
                    </a:lnB>
                  </a:tcPr>
                </a:tc>
              </a:tr>
              <a:tr h="177063">
                <a:tc>
                  <a:txBody>
                    <a:bodyPr/>
                    <a:lstStyle/>
                    <a:p>
                      <a:pPr algn="l" fontAlgn="b"/>
                      <a:endParaRPr lang="en-NZ" sz="11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0" i="1" u="none" strike="noStrike" dirty="0">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0" i="1" u="none" strike="noStrike" dirty="0">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0" i="0" u="none" strike="noStrike" dirty="0">
                        <a:latin typeface="MetaSerifOT-Book" pitchFamily="50" charset="0"/>
                      </a:endParaRPr>
                    </a:p>
                  </a:txBody>
                  <a:tcPr marL="9525" marR="9525" marT="9525" marB="0" anchor="b">
                    <a:lnL>
                      <a:noFill/>
                    </a:lnL>
                    <a:lnR>
                      <a:noFill/>
                    </a:lnR>
                    <a:lnT>
                      <a:noFill/>
                    </a:lnT>
                    <a:lnB>
                      <a:noFill/>
                    </a:lnB>
                  </a:tcPr>
                </a:tc>
              </a:tr>
              <a:tr h="177063">
                <a:tc>
                  <a:txBody>
                    <a:bodyPr/>
                    <a:lstStyle/>
                    <a:p>
                      <a:pPr algn="l" fontAlgn="b"/>
                      <a:r>
                        <a:rPr lang="en-NZ" sz="1100" b="0" i="0" u="none" strike="noStrike" dirty="0">
                          <a:latin typeface="MetaSerifOT-Book" pitchFamily="50" charset="0"/>
                        </a:rPr>
                        <a:t>Shareholder's equity                             </a:t>
                      </a:r>
                    </a:p>
                  </a:txBody>
                  <a:tcPr marL="9525" marR="9525" marT="9525" marB="0" anchor="b">
                    <a:lnL>
                      <a:noFill/>
                    </a:lnL>
                    <a:lnR>
                      <a:noFill/>
                    </a:lnR>
                    <a:lnT>
                      <a:noFill/>
                    </a:lnT>
                    <a:lnB>
                      <a:noFill/>
                    </a:lnB>
                  </a:tcPr>
                </a:tc>
                <a:tc>
                  <a:txBody>
                    <a:bodyPr/>
                    <a:lstStyle/>
                    <a:p>
                      <a:pPr algn="r" fontAlgn="b"/>
                      <a:r>
                        <a:rPr lang="en-NZ" sz="1100" b="0" i="0" u="none" strike="noStrike" dirty="0">
                          <a:latin typeface="MetaSerifOT-Book" pitchFamily="50" charset="0"/>
                        </a:rPr>
                        <a:t>       </a:t>
                      </a:r>
                      <a:r>
                        <a:rPr lang="en-NZ" sz="1100" b="0" i="0" u="none" strike="noStrike" dirty="0" smtClean="0">
                          <a:latin typeface="MetaSerifOT-Book" pitchFamily="50" charset="0"/>
                        </a:rPr>
                        <a:t>809 </a:t>
                      </a:r>
                      <a:endParaRPr lang="en-NZ" sz="1100" b="0" i="0" u="none" strike="noStrike" dirty="0">
                        <a:latin typeface="MetaSerifOT-Book" pitchFamily="50"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NZ" sz="1100" b="0" i="0" u="none" strike="noStrike" dirty="0" smtClean="0">
                          <a:latin typeface="MetaSerifOT-Book" pitchFamily="50" charset="0"/>
                        </a:rPr>
                        <a:t>699       </a:t>
                      </a:r>
                      <a:endParaRPr lang="en-NZ" sz="1100" b="0" i="0" u="none" strike="noStrike" dirty="0">
                        <a:latin typeface="MetaSerifOT-Book" pitchFamily="50"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NZ" sz="11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r" fontAlgn="b"/>
                      <a:r>
                        <a:rPr lang="en-NZ" sz="1100" b="1" i="0" u="none" strike="noStrike" dirty="0" smtClean="0">
                          <a:latin typeface="MetaSerifOT-Book" pitchFamily="50" charset="0"/>
                        </a:rPr>
                        <a:t>16%</a:t>
                      </a:r>
                      <a:endParaRPr lang="en-NZ" sz="1100" b="1" i="0" u="none" strike="noStrike" dirty="0">
                        <a:latin typeface="MetaSerifOT-Book" pitchFamily="50" charset="0"/>
                      </a:endParaRPr>
                    </a:p>
                  </a:txBody>
                  <a:tcPr marL="9525" marR="9525" marT="9525" marB="0" anchor="b">
                    <a:lnL>
                      <a:noFill/>
                    </a:lnL>
                    <a:lnR>
                      <a:noFill/>
                    </a:lnR>
                    <a:lnT>
                      <a:noFill/>
                    </a:lnT>
                    <a:lnB>
                      <a:noFill/>
                    </a:lnB>
                  </a:tcPr>
                </a:tc>
              </a:tr>
              <a:tr h="177063">
                <a:tc>
                  <a:txBody>
                    <a:bodyPr/>
                    <a:lstStyle/>
                    <a:p>
                      <a:pPr algn="l" fontAlgn="b"/>
                      <a:r>
                        <a:rPr lang="en-NZ" sz="1100" b="1" i="0" u="none" strike="noStrike">
                          <a:latin typeface="MetaSerifOT-Book" pitchFamily="50" charset="0"/>
                        </a:rPr>
                        <a:t>Total liabilities and shareholder's equity</a:t>
                      </a:r>
                    </a:p>
                  </a:txBody>
                  <a:tcPr marL="9525" marR="9525" marT="9525" marB="0" anchor="b">
                    <a:lnL>
                      <a:noFill/>
                    </a:lnL>
                    <a:lnR>
                      <a:noFill/>
                    </a:lnR>
                    <a:lnT>
                      <a:noFill/>
                    </a:lnT>
                    <a:lnB>
                      <a:noFill/>
                    </a:lnB>
                  </a:tcPr>
                </a:tc>
                <a:tc>
                  <a:txBody>
                    <a:bodyPr/>
                    <a:lstStyle/>
                    <a:p>
                      <a:pPr algn="r" fontAlgn="b"/>
                      <a:r>
                        <a:rPr lang="en-NZ" sz="1100" b="1" i="0" u="none" strike="noStrike" dirty="0">
                          <a:latin typeface="MetaSerifOT-Book" pitchFamily="50" charset="0"/>
                        </a:rPr>
                        <a:t>  </a:t>
                      </a:r>
                      <a:r>
                        <a:rPr lang="en-NZ" sz="1100" b="1" i="0" u="none" strike="noStrike" dirty="0" smtClean="0">
                          <a:latin typeface="MetaSerifOT-Book" pitchFamily="50" charset="0"/>
                        </a:rPr>
                        <a:t>15,232 </a:t>
                      </a:r>
                      <a:endParaRPr lang="en-NZ" sz="1100" b="1" i="0" u="none" strike="noStrike" dirty="0">
                        <a:latin typeface="MetaSerifOT-Book" pitchFamily="50"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NZ" sz="1100" b="1" i="0" u="none" strike="noStrike" dirty="0">
                          <a:latin typeface="MetaSerifOT-Book" pitchFamily="50" charset="0"/>
                        </a:rPr>
                        <a:t>  </a:t>
                      </a:r>
                      <a:r>
                        <a:rPr lang="en-NZ" sz="1100" b="1" i="0" u="none" strike="noStrike" dirty="0" smtClean="0">
                          <a:latin typeface="MetaSerifOT-Book" pitchFamily="50" charset="0"/>
                        </a:rPr>
                        <a:t>14,386</a:t>
                      </a:r>
                      <a:endParaRPr lang="en-NZ" sz="1100" b="1" i="0" u="none" strike="noStrike" dirty="0">
                        <a:latin typeface="MetaSerifOT-Book" pitchFamily="50"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NZ" sz="11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1" i="0" u="none" strike="noStrike" dirty="0">
                        <a:latin typeface="MetaSerifOT-Book" pitchFamily="50" charset="0"/>
                      </a:endParaRPr>
                    </a:p>
                  </a:txBody>
                  <a:tcPr marL="9525" marR="9525" marT="9525" marB="0" anchor="b">
                    <a:lnL>
                      <a:noFill/>
                    </a:lnL>
                    <a:lnR>
                      <a:noFill/>
                    </a:lnR>
                    <a:lnT>
                      <a:noFill/>
                    </a:lnT>
                    <a:lnB>
                      <a:noFill/>
                    </a:lnB>
                  </a:tcPr>
                </a:tc>
              </a:tr>
              <a:tr h="177063">
                <a:tc>
                  <a:txBody>
                    <a:bodyPr/>
                    <a:lstStyle/>
                    <a:p>
                      <a:pPr algn="l" fontAlgn="b"/>
                      <a:endParaRPr lang="en-NZ" sz="1100" b="0" i="0" u="none" strike="noStrike">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0" i="1" u="none" strike="noStrike" dirty="0">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0" i="1" u="none" strike="noStrike">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0" i="0" u="none" strike="noStrike">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0" i="0" u="none" strike="noStrike" dirty="0">
                        <a:latin typeface="MetaSerifOT-Book" pitchFamily="50" charset="0"/>
                      </a:endParaRPr>
                    </a:p>
                  </a:txBody>
                  <a:tcPr marL="9525" marR="9525" marT="9525" marB="0" anchor="b">
                    <a:lnL>
                      <a:noFill/>
                    </a:lnL>
                    <a:lnR>
                      <a:noFill/>
                    </a:lnR>
                    <a:lnT>
                      <a:noFill/>
                    </a:lnT>
                    <a:lnB>
                      <a:noFill/>
                    </a:lnB>
                  </a:tcPr>
                </a:tc>
              </a:tr>
              <a:tr h="177063">
                <a:tc>
                  <a:txBody>
                    <a:bodyPr/>
                    <a:lstStyle/>
                    <a:p>
                      <a:pPr algn="l" fontAlgn="b"/>
                      <a:endParaRPr lang="en-NZ" sz="1100" b="1"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r" fontAlgn="b"/>
                      <a:endParaRPr lang="en-NZ" sz="1100" b="1"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r" fontAlgn="b"/>
                      <a:endParaRPr lang="en-NZ" sz="1100" b="1"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1"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1" i="0" u="none" strike="noStrike">
                        <a:latin typeface="MetaSerifOT-Book" pitchFamily="50" charset="0"/>
                      </a:endParaRPr>
                    </a:p>
                  </a:txBody>
                  <a:tcPr marL="9525" marR="9525" marT="9525" marB="0" anchor="b">
                    <a:lnL>
                      <a:noFill/>
                    </a:lnL>
                    <a:lnR>
                      <a:noFill/>
                    </a:lnR>
                    <a:lnT>
                      <a:noFill/>
                    </a:lnT>
                    <a:lnB>
                      <a:noFill/>
                    </a:lnB>
                  </a:tcPr>
                </a:tc>
              </a:tr>
              <a:tr h="177063">
                <a:tc>
                  <a:txBody>
                    <a:bodyPr/>
                    <a:lstStyle/>
                    <a:p>
                      <a:pPr algn="l" fontAlgn="b"/>
                      <a:endParaRPr lang="en-NZ" sz="1100" b="0" i="0" u="none" strike="noStrike">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0" i="0" u="none" strike="noStrike">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0" i="0" u="none" strike="noStrike">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0" i="0" u="none" strike="noStrike">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0" i="0" u="none" strike="noStrike">
                        <a:latin typeface="MetaSerifOT-Book" pitchFamily="50" charset="0"/>
                      </a:endParaRPr>
                    </a:p>
                  </a:txBody>
                  <a:tcPr marL="9525" marR="9525" marT="9525" marB="0" anchor="b">
                    <a:lnL>
                      <a:noFill/>
                    </a:lnL>
                    <a:lnR>
                      <a:noFill/>
                    </a:lnR>
                    <a:lnT>
                      <a:noFill/>
                    </a:lnT>
                    <a:lnB>
                      <a:noFill/>
                    </a:lnB>
                  </a:tcPr>
                </a:tc>
              </a:tr>
              <a:tr h="177063">
                <a:tc gridSpan="2">
                  <a:txBody>
                    <a:bodyPr/>
                    <a:lstStyle/>
                    <a:p>
                      <a:pPr algn="l" fontAlgn="b"/>
                      <a:endParaRPr lang="en-NZ" sz="1100" b="0" i="0" u="none" strike="noStrike" dirty="0">
                        <a:latin typeface="MetaSerifOT-Book" pitchFamily="50" charset="0"/>
                      </a:endParaRPr>
                    </a:p>
                  </a:txBody>
                  <a:tcPr marL="9525" marR="9525" marT="9525" marB="0" anchor="b">
                    <a:lnL>
                      <a:noFill/>
                    </a:lnL>
                    <a:lnR>
                      <a:noFill/>
                    </a:lnR>
                    <a:lnT>
                      <a:noFill/>
                    </a:lnT>
                    <a:lnB>
                      <a:noFill/>
                    </a:lnB>
                  </a:tcPr>
                </a:tc>
                <a:tc hMerge="1">
                  <a:txBody>
                    <a:bodyPr/>
                    <a:lstStyle/>
                    <a:p>
                      <a:endParaRPr lang="en-NZ"/>
                    </a:p>
                  </a:txBody>
                  <a:tcPr/>
                </a:tc>
                <a:tc>
                  <a:txBody>
                    <a:bodyPr/>
                    <a:lstStyle/>
                    <a:p>
                      <a:pPr algn="l" fontAlgn="b"/>
                      <a:endParaRPr lang="en-NZ" sz="1100" b="0" i="0" u="none" strike="noStrike">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0" i="0" u="none" strike="noStrike">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0" i="0" u="none" strike="noStrike" dirty="0">
                        <a:latin typeface="MetaSerifOT-Book" pitchFamily="50" charset="0"/>
                      </a:endParaRPr>
                    </a:p>
                  </a:txBody>
                  <a:tcPr marL="9525" marR="9525" marT="9525" marB="0" anchor="b">
                    <a:lnL>
                      <a:noFill/>
                    </a:lnL>
                    <a:lnR>
                      <a:noFill/>
                    </a:lnR>
                    <a:lnT>
                      <a:noFill/>
                    </a:lnT>
                    <a:lnB>
                      <a:noFill/>
                    </a:lnB>
                  </a:tcPr>
                </a:tc>
              </a:tr>
              <a:tr h="177063">
                <a:tc gridSpan="3">
                  <a:txBody>
                    <a:bodyPr/>
                    <a:lstStyle/>
                    <a:p>
                      <a:pPr algn="l" fontAlgn="b"/>
                      <a:endParaRPr lang="en-NZ" sz="1100" b="0" i="0" u="none" strike="noStrike" dirty="0">
                        <a:latin typeface="MetaSerifOT-Book" pitchFamily="50" charset="0"/>
                      </a:endParaRPr>
                    </a:p>
                  </a:txBody>
                  <a:tcPr marL="9525" marR="9525" marT="9525" marB="0" anchor="b">
                    <a:lnL>
                      <a:noFill/>
                    </a:lnL>
                    <a:lnR>
                      <a:noFill/>
                    </a:lnR>
                    <a:lnT>
                      <a:noFill/>
                    </a:lnT>
                    <a:lnB>
                      <a:noFill/>
                    </a:lnB>
                  </a:tcPr>
                </a:tc>
                <a:tc hMerge="1">
                  <a:txBody>
                    <a:bodyPr/>
                    <a:lstStyle/>
                    <a:p>
                      <a:endParaRPr lang="en-NZ"/>
                    </a:p>
                  </a:txBody>
                  <a:tcPr/>
                </a:tc>
                <a:tc hMerge="1">
                  <a:txBody>
                    <a:bodyPr/>
                    <a:lstStyle/>
                    <a:p>
                      <a:endParaRPr lang="en-NZ"/>
                    </a:p>
                  </a:txBody>
                  <a:tcPr/>
                </a:tc>
                <a:tc>
                  <a:txBody>
                    <a:bodyPr/>
                    <a:lstStyle/>
                    <a:p>
                      <a:pPr algn="l" fontAlgn="b"/>
                      <a:endParaRPr lang="en-NZ" sz="1100" b="0" i="0" u="none" strike="noStrike">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100" b="0" i="0" u="none" strike="noStrike" dirty="0">
                        <a:latin typeface="MetaSerifOT-Book" pitchFamily="50" charset="0"/>
                      </a:endParaRPr>
                    </a:p>
                  </a:txBody>
                  <a:tcPr marL="9525" marR="9525" marT="9525"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Financial Performance (key ratios)</a:t>
            </a:r>
            <a:endParaRPr lang="en-NZ" dirty="0"/>
          </a:p>
        </p:txBody>
      </p:sp>
      <p:graphicFrame>
        <p:nvGraphicFramePr>
          <p:cNvPr id="3" name="Table 2"/>
          <p:cNvGraphicFramePr>
            <a:graphicFrameLocks noGrp="1"/>
          </p:cNvGraphicFramePr>
          <p:nvPr/>
        </p:nvGraphicFramePr>
        <p:xfrm>
          <a:off x="1187624" y="1340768"/>
          <a:ext cx="6192688" cy="4391773"/>
        </p:xfrm>
        <a:graphic>
          <a:graphicData uri="http://schemas.openxmlformats.org/drawingml/2006/table">
            <a:tbl>
              <a:tblPr/>
              <a:tblGrid>
                <a:gridCol w="4032448"/>
                <a:gridCol w="216024"/>
                <a:gridCol w="936104"/>
                <a:gridCol w="1008112"/>
              </a:tblGrid>
              <a:tr h="466180">
                <a:tc>
                  <a:txBody>
                    <a:bodyPr/>
                    <a:lstStyle/>
                    <a:p>
                      <a:pPr algn="l" fontAlgn="b"/>
                      <a:r>
                        <a:rPr lang="en-NZ" sz="1200" b="1" i="0" u="none" strike="noStrike" dirty="0">
                          <a:latin typeface="MetaSerifOT-Book" pitchFamily="50" charset="0"/>
                        </a:rPr>
                        <a:t>Ratios in percentage terms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NZ" sz="1200" b="0" i="0" u="none" strike="noStrike">
                          <a:latin typeface="MetaSerifOT-Book" pitchFamily="50" charset="0"/>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NZ" sz="1200" b="1" i="0" u="none" strike="noStrike" dirty="0" smtClean="0">
                          <a:latin typeface="MetaSerifOT-Book" pitchFamily="50" charset="0"/>
                        </a:rPr>
                        <a:t>31 Dec 2012</a:t>
                      </a:r>
                      <a:endParaRPr lang="en-NZ" sz="1200" b="1" i="0" u="none" strike="noStrike" dirty="0">
                        <a:latin typeface="MetaSerifOT-Book" pitchFamily="50"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NZ" sz="1200" b="1" i="0" u="none" strike="noStrike" dirty="0" smtClean="0">
                          <a:latin typeface="MetaSerifOT-Book" pitchFamily="50" charset="0"/>
                        </a:rPr>
                        <a:t>31 Dec</a:t>
                      </a:r>
                      <a:r>
                        <a:rPr lang="en-NZ" sz="1200" b="1" i="0" u="none" strike="noStrike" baseline="0" dirty="0" smtClean="0">
                          <a:latin typeface="MetaSerifOT-Book" pitchFamily="50" charset="0"/>
                        </a:rPr>
                        <a:t> 20</a:t>
                      </a:r>
                      <a:r>
                        <a:rPr lang="en-NZ" sz="1200" b="1" i="0" u="none" strike="noStrike" dirty="0" smtClean="0">
                          <a:latin typeface="MetaSerifOT-Book" pitchFamily="50" charset="0"/>
                        </a:rPr>
                        <a:t>11</a:t>
                      </a:r>
                      <a:endParaRPr lang="en-NZ" sz="1200" b="1" i="0" u="none" strike="noStrike" dirty="0">
                        <a:latin typeface="MetaSerifOT-Book" pitchFamily="50"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311082">
                <a:tc>
                  <a:txBody>
                    <a:bodyPr/>
                    <a:lstStyle/>
                    <a:p>
                      <a:pPr algn="l" fontAlgn="b"/>
                      <a:endParaRPr lang="en-NZ" sz="1200" b="0" i="0" u="none" strike="noStrike" dirty="0">
                        <a:latin typeface="MetaSerifOT-Book" pitchFamily="50"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NZ" sz="1200" b="0" i="0" u="none" strike="noStrike">
                        <a:latin typeface="MetaSerifOT-Book" pitchFamily="50"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NZ" sz="1200" b="0" i="0" u="none" strike="noStrike" dirty="0">
                        <a:latin typeface="MetaSerifOT-Book" pitchFamily="50"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NZ" sz="1200" b="0" i="0" u="none" strike="noStrike">
                        <a:latin typeface="MetaSerifOT-Book" pitchFamily="50"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r>
              <a:tr h="311082">
                <a:tc>
                  <a:txBody>
                    <a:bodyPr/>
                    <a:lstStyle/>
                    <a:p>
                      <a:pPr algn="l" fontAlgn="b"/>
                      <a:r>
                        <a:rPr lang="en-NZ" sz="1200" b="1" i="0" u="none" strike="noStrike" dirty="0">
                          <a:latin typeface="MetaSerifOT-Book" pitchFamily="50" charset="0"/>
                        </a:rPr>
                        <a:t>Profitability measures</a:t>
                      </a:r>
                    </a:p>
                  </a:txBody>
                  <a:tcPr marL="9525" marR="9525" marT="9525" marB="0" anchor="b">
                    <a:lnL>
                      <a:noFill/>
                    </a:lnL>
                    <a:lnR>
                      <a:noFill/>
                    </a:lnR>
                    <a:lnT>
                      <a:noFill/>
                    </a:lnT>
                    <a:lnB>
                      <a:noFill/>
                    </a:lnB>
                  </a:tcPr>
                </a:tc>
                <a:tc>
                  <a:txBody>
                    <a:bodyPr/>
                    <a:lstStyle/>
                    <a:p>
                      <a:pPr algn="l" fontAlgn="b"/>
                      <a:endParaRPr lang="en-NZ" sz="1200" b="0" i="0" u="none" strike="noStrike">
                        <a:latin typeface="MetaSerifOT-Book" pitchFamily="50" charset="0"/>
                      </a:endParaRPr>
                    </a:p>
                  </a:txBody>
                  <a:tcPr marL="9525" marR="9525" marT="9525" marB="0" anchor="b">
                    <a:lnL>
                      <a:noFill/>
                    </a:lnL>
                    <a:lnR>
                      <a:noFill/>
                    </a:lnR>
                    <a:lnT>
                      <a:noFill/>
                    </a:lnT>
                    <a:lnB>
                      <a:noFill/>
                    </a:lnB>
                  </a:tcPr>
                </a:tc>
                <a:tc>
                  <a:txBody>
                    <a:bodyPr/>
                    <a:lstStyle/>
                    <a:p>
                      <a:pPr algn="r" fontAlgn="b"/>
                      <a:endParaRPr lang="en-NZ" sz="12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r" fontAlgn="b"/>
                      <a:endParaRPr lang="en-NZ" sz="1200" b="0" i="0" u="none" strike="noStrike">
                        <a:latin typeface="MetaSerifOT-Book" pitchFamily="50" charset="0"/>
                      </a:endParaRPr>
                    </a:p>
                  </a:txBody>
                  <a:tcPr marL="9525" marR="9525" marT="9525" marB="0" anchor="b">
                    <a:lnL>
                      <a:noFill/>
                    </a:lnL>
                    <a:lnR>
                      <a:noFill/>
                    </a:lnR>
                    <a:lnT>
                      <a:noFill/>
                    </a:lnT>
                    <a:lnB>
                      <a:noFill/>
                    </a:lnB>
                  </a:tcPr>
                </a:tc>
              </a:tr>
              <a:tr h="311082">
                <a:tc>
                  <a:txBody>
                    <a:bodyPr/>
                    <a:lstStyle/>
                    <a:p>
                      <a:pPr algn="l" fontAlgn="b"/>
                      <a:r>
                        <a:rPr lang="en-NZ" sz="1200" b="0" i="0" u="none" strike="noStrike" dirty="0">
                          <a:latin typeface="MetaSerifOT-Book" pitchFamily="50" charset="0"/>
                        </a:rPr>
                        <a:t>Net interest inc./</a:t>
                      </a:r>
                      <a:r>
                        <a:rPr lang="en-NZ" sz="1200" b="0" i="0" u="none" strike="noStrike" dirty="0" smtClean="0">
                          <a:latin typeface="MetaSerifOT-Book" pitchFamily="50" charset="0"/>
                        </a:rPr>
                        <a:t>average interest bearing </a:t>
                      </a:r>
                      <a:r>
                        <a:rPr lang="en-NZ" sz="1200" b="0" i="0" u="none" strike="noStrike" dirty="0">
                          <a:latin typeface="MetaSerifOT-Book" pitchFamily="50" charset="0"/>
                        </a:rPr>
                        <a:t>assets</a:t>
                      </a:r>
                    </a:p>
                  </a:txBody>
                  <a:tcPr marL="9525" marR="9525" marT="9525" marB="0" anchor="b">
                    <a:lnL>
                      <a:noFill/>
                    </a:lnL>
                    <a:lnR>
                      <a:noFill/>
                    </a:lnR>
                    <a:lnT>
                      <a:noFill/>
                    </a:lnT>
                    <a:lnB>
                      <a:noFill/>
                    </a:lnB>
                  </a:tcPr>
                </a:tc>
                <a:tc>
                  <a:txBody>
                    <a:bodyPr/>
                    <a:lstStyle/>
                    <a:p>
                      <a:pPr algn="l" fontAlgn="b"/>
                      <a:endParaRPr lang="en-NZ" sz="1200" b="0" i="0" u="none" strike="noStrike">
                        <a:latin typeface="MetaSerifOT-Book" pitchFamily="50" charset="0"/>
                      </a:endParaRPr>
                    </a:p>
                  </a:txBody>
                  <a:tcPr marL="9525" marR="9525" marT="9525" marB="0" anchor="b">
                    <a:lnL>
                      <a:noFill/>
                    </a:lnL>
                    <a:lnR>
                      <a:noFill/>
                    </a:lnR>
                    <a:lnT>
                      <a:noFill/>
                    </a:lnT>
                    <a:lnB>
                      <a:noFill/>
                    </a:lnB>
                  </a:tcPr>
                </a:tc>
                <a:tc>
                  <a:txBody>
                    <a:bodyPr/>
                    <a:lstStyle/>
                    <a:p>
                      <a:pPr algn="r" fontAlgn="b"/>
                      <a:r>
                        <a:rPr lang="en-NZ" sz="1200" b="0" i="0" u="none" strike="noStrike" dirty="0" smtClean="0">
                          <a:latin typeface="MetaSerifOT-Book" pitchFamily="50" charset="0"/>
                        </a:rPr>
                        <a:t>1.91%</a:t>
                      </a:r>
                      <a:endParaRPr lang="en-NZ" sz="12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r" fontAlgn="b"/>
                      <a:r>
                        <a:rPr lang="en-NZ" sz="1200" b="0" i="0" u="none" strike="noStrike" dirty="0" smtClean="0">
                          <a:latin typeface="MetaSerifOT-Book" pitchFamily="50" charset="0"/>
                        </a:rPr>
                        <a:t>1.74%</a:t>
                      </a:r>
                      <a:endParaRPr lang="en-NZ" sz="1200" b="0" i="0" u="none" strike="noStrike" dirty="0">
                        <a:latin typeface="MetaSerifOT-Book" pitchFamily="50" charset="0"/>
                      </a:endParaRPr>
                    </a:p>
                  </a:txBody>
                  <a:tcPr marL="9525" marR="9525" marT="9525" marB="0" anchor="b">
                    <a:lnL>
                      <a:noFill/>
                    </a:lnL>
                    <a:lnR>
                      <a:noFill/>
                    </a:lnR>
                    <a:lnT>
                      <a:noFill/>
                    </a:lnT>
                    <a:lnB>
                      <a:noFill/>
                    </a:lnB>
                  </a:tcPr>
                </a:tc>
              </a:tr>
              <a:tr h="311082">
                <a:tc>
                  <a:txBody>
                    <a:bodyPr/>
                    <a:lstStyle/>
                    <a:p>
                      <a:pPr algn="l" fontAlgn="b"/>
                      <a:r>
                        <a:rPr lang="en-NZ" sz="1200" b="0" i="0" u="none" strike="noStrike" dirty="0">
                          <a:latin typeface="MetaSerifOT-Book" pitchFamily="50" charset="0"/>
                        </a:rPr>
                        <a:t>Net profit after tax/avg shareholder's </a:t>
                      </a:r>
                      <a:r>
                        <a:rPr lang="en-NZ" sz="1200" b="0" i="0" u="none" strike="noStrike" dirty="0" smtClean="0">
                          <a:latin typeface="MetaSerifOT-Book" pitchFamily="50" charset="0"/>
                        </a:rPr>
                        <a:t>funds </a:t>
                      </a:r>
                      <a:endParaRPr lang="en-NZ" sz="12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200" b="0" i="0" u="none" strike="noStrike">
                        <a:latin typeface="MetaSerifOT-Book" pitchFamily="50" charset="0"/>
                      </a:endParaRPr>
                    </a:p>
                  </a:txBody>
                  <a:tcPr marL="9525" marR="9525" marT="9525" marB="0" anchor="b">
                    <a:lnL>
                      <a:noFill/>
                    </a:lnL>
                    <a:lnR>
                      <a:noFill/>
                    </a:lnR>
                    <a:lnT>
                      <a:noFill/>
                    </a:lnT>
                    <a:lnB>
                      <a:noFill/>
                    </a:lnB>
                  </a:tcPr>
                </a:tc>
                <a:tc>
                  <a:txBody>
                    <a:bodyPr/>
                    <a:lstStyle/>
                    <a:p>
                      <a:pPr algn="r" fontAlgn="b"/>
                      <a:r>
                        <a:rPr lang="en-NZ" sz="1200" b="0" i="0" u="none" strike="noStrike" dirty="0" smtClean="0">
                          <a:latin typeface="MetaSerifOT-Book" pitchFamily="50" charset="0"/>
                        </a:rPr>
                        <a:t>15.4%</a:t>
                      </a:r>
                      <a:endParaRPr lang="en-NZ" sz="12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r" fontAlgn="b"/>
                      <a:r>
                        <a:rPr lang="en-NZ" sz="1200" b="0" i="0" u="none" strike="noStrike" dirty="0" smtClean="0">
                          <a:latin typeface="MetaSerifOT-Book" pitchFamily="50" charset="0"/>
                        </a:rPr>
                        <a:t>11.6%</a:t>
                      </a:r>
                      <a:endParaRPr lang="en-NZ" sz="1200" b="0" i="0" u="none" strike="noStrike" dirty="0">
                        <a:latin typeface="MetaSerifOT-Book" pitchFamily="50" charset="0"/>
                      </a:endParaRPr>
                    </a:p>
                  </a:txBody>
                  <a:tcPr marL="9525" marR="9525" marT="9525" marB="0" anchor="b">
                    <a:lnL>
                      <a:noFill/>
                    </a:lnL>
                    <a:lnR>
                      <a:noFill/>
                    </a:lnR>
                    <a:lnT>
                      <a:noFill/>
                    </a:lnT>
                    <a:lnB>
                      <a:noFill/>
                    </a:lnB>
                  </a:tcPr>
                </a:tc>
              </a:tr>
              <a:tr h="311082">
                <a:tc>
                  <a:txBody>
                    <a:bodyPr/>
                    <a:lstStyle/>
                    <a:p>
                      <a:pPr algn="l" fontAlgn="b"/>
                      <a:endParaRPr lang="en-NZ" sz="12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200" b="0" i="0" u="none" strike="noStrike">
                        <a:latin typeface="MetaSerifOT-Book" pitchFamily="50" charset="0"/>
                      </a:endParaRPr>
                    </a:p>
                  </a:txBody>
                  <a:tcPr marL="9525" marR="9525" marT="9525" marB="0" anchor="b">
                    <a:lnL>
                      <a:noFill/>
                    </a:lnL>
                    <a:lnR>
                      <a:noFill/>
                    </a:lnR>
                    <a:lnT>
                      <a:noFill/>
                    </a:lnT>
                    <a:lnB>
                      <a:noFill/>
                    </a:lnB>
                  </a:tcPr>
                </a:tc>
                <a:tc>
                  <a:txBody>
                    <a:bodyPr/>
                    <a:lstStyle/>
                    <a:p>
                      <a:pPr algn="r" fontAlgn="b"/>
                      <a:endParaRPr lang="en-NZ" sz="12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r" fontAlgn="b"/>
                      <a:endParaRPr lang="en-NZ" sz="1200" b="0" i="0" u="none" strike="noStrike" dirty="0">
                        <a:latin typeface="MetaSerifOT-Book" pitchFamily="50" charset="0"/>
                      </a:endParaRPr>
                    </a:p>
                  </a:txBody>
                  <a:tcPr marL="9525" marR="9525" marT="9525" marB="0" anchor="b">
                    <a:lnL>
                      <a:noFill/>
                    </a:lnL>
                    <a:lnR>
                      <a:noFill/>
                    </a:lnR>
                    <a:lnT>
                      <a:noFill/>
                    </a:lnT>
                    <a:lnB>
                      <a:noFill/>
                    </a:lnB>
                  </a:tcPr>
                </a:tc>
              </a:tr>
              <a:tr h="311082">
                <a:tc>
                  <a:txBody>
                    <a:bodyPr/>
                    <a:lstStyle/>
                    <a:p>
                      <a:pPr algn="l" fontAlgn="b"/>
                      <a:r>
                        <a:rPr lang="en-NZ" sz="1200" b="1" i="0" u="none" strike="noStrike" dirty="0">
                          <a:latin typeface="MetaSerifOT-Book" pitchFamily="50" charset="0"/>
                        </a:rPr>
                        <a:t>Efficiency measures</a:t>
                      </a:r>
                    </a:p>
                  </a:txBody>
                  <a:tcPr marL="9525" marR="9525" marT="9525" marB="0" anchor="b">
                    <a:lnL>
                      <a:noFill/>
                    </a:lnL>
                    <a:lnR>
                      <a:noFill/>
                    </a:lnR>
                    <a:lnT>
                      <a:noFill/>
                    </a:lnT>
                    <a:lnB>
                      <a:noFill/>
                    </a:lnB>
                  </a:tcPr>
                </a:tc>
                <a:tc>
                  <a:txBody>
                    <a:bodyPr/>
                    <a:lstStyle/>
                    <a:p>
                      <a:pPr algn="l" fontAlgn="b"/>
                      <a:endParaRPr lang="en-NZ" sz="1200" b="0" i="0" u="none" strike="noStrike">
                        <a:latin typeface="MetaSerifOT-Book" pitchFamily="50" charset="0"/>
                      </a:endParaRPr>
                    </a:p>
                  </a:txBody>
                  <a:tcPr marL="9525" marR="9525" marT="9525" marB="0" anchor="b">
                    <a:lnL>
                      <a:noFill/>
                    </a:lnL>
                    <a:lnR>
                      <a:noFill/>
                    </a:lnR>
                    <a:lnT>
                      <a:noFill/>
                    </a:lnT>
                    <a:lnB>
                      <a:noFill/>
                    </a:lnB>
                  </a:tcPr>
                </a:tc>
                <a:tc>
                  <a:txBody>
                    <a:bodyPr/>
                    <a:lstStyle/>
                    <a:p>
                      <a:pPr algn="r" fontAlgn="b"/>
                      <a:endParaRPr lang="en-NZ" sz="12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r" fontAlgn="b"/>
                      <a:endParaRPr lang="en-NZ" sz="1200" b="0" i="0" u="none" strike="noStrike" dirty="0">
                        <a:latin typeface="MetaSerifOT-Book" pitchFamily="50" charset="0"/>
                      </a:endParaRPr>
                    </a:p>
                  </a:txBody>
                  <a:tcPr marL="9525" marR="9525" marT="9525" marB="0" anchor="b">
                    <a:lnL>
                      <a:noFill/>
                    </a:lnL>
                    <a:lnR>
                      <a:noFill/>
                    </a:lnR>
                    <a:lnT>
                      <a:noFill/>
                    </a:lnT>
                    <a:lnB>
                      <a:noFill/>
                    </a:lnB>
                  </a:tcPr>
                </a:tc>
              </a:tr>
              <a:tr h="311082">
                <a:tc>
                  <a:txBody>
                    <a:bodyPr/>
                    <a:lstStyle/>
                    <a:p>
                      <a:pPr algn="l" fontAlgn="b"/>
                      <a:r>
                        <a:rPr lang="en-NZ" sz="1200" b="0" i="0" u="none" strike="noStrike" dirty="0">
                          <a:latin typeface="MetaSerifOT-Book" pitchFamily="50" charset="0"/>
                        </a:rPr>
                        <a:t>Operating expenses/total </a:t>
                      </a:r>
                      <a:r>
                        <a:rPr lang="en-NZ" sz="1200" b="0" i="0" u="none" strike="noStrike" dirty="0" smtClean="0">
                          <a:latin typeface="MetaSerifOT-Book" pitchFamily="50" charset="0"/>
                        </a:rPr>
                        <a:t>income </a:t>
                      </a:r>
                      <a:endParaRPr lang="en-NZ" sz="12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200" b="0" i="0" u="none" strike="noStrike">
                        <a:latin typeface="MetaSerifOT-Book" pitchFamily="50" charset="0"/>
                      </a:endParaRPr>
                    </a:p>
                  </a:txBody>
                  <a:tcPr marL="9525" marR="9525" marT="9525" marB="0" anchor="b">
                    <a:lnL>
                      <a:noFill/>
                    </a:lnL>
                    <a:lnR>
                      <a:noFill/>
                    </a:lnR>
                    <a:lnT>
                      <a:noFill/>
                    </a:lnT>
                    <a:lnB>
                      <a:noFill/>
                    </a:lnB>
                  </a:tcPr>
                </a:tc>
                <a:tc>
                  <a:txBody>
                    <a:bodyPr/>
                    <a:lstStyle/>
                    <a:p>
                      <a:pPr algn="r" fontAlgn="b"/>
                      <a:r>
                        <a:rPr lang="en-NZ" sz="1200" b="0" i="0" u="none" strike="noStrike" dirty="0" smtClean="0">
                          <a:latin typeface="MetaSerifOT-Book" pitchFamily="50" charset="0"/>
                        </a:rPr>
                        <a:t>64.5%</a:t>
                      </a:r>
                      <a:endParaRPr lang="en-NZ" sz="12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r" fontAlgn="b"/>
                      <a:r>
                        <a:rPr lang="en-NZ" sz="1200" b="0" i="0" u="none" strike="noStrike" dirty="0" smtClean="0">
                          <a:latin typeface="MetaSerifOT-Book" pitchFamily="50" charset="0"/>
                        </a:rPr>
                        <a:t>65.1%</a:t>
                      </a:r>
                      <a:endParaRPr lang="en-NZ" sz="1200" b="0" i="0" u="none" strike="noStrike" dirty="0">
                        <a:latin typeface="MetaSerifOT-Book" pitchFamily="50" charset="0"/>
                      </a:endParaRPr>
                    </a:p>
                  </a:txBody>
                  <a:tcPr marL="9525" marR="9525" marT="9525" marB="0" anchor="b">
                    <a:lnL>
                      <a:noFill/>
                    </a:lnL>
                    <a:lnR>
                      <a:noFill/>
                    </a:lnR>
                    <a:lnT>
                      <a:noFill/>
                    </a:lnT>
                    <a:lnB>
                      <a:noFill/>
                    </a:lnB>
                  </a:tcPr>
                </a:tc>
              </a:tr>
              <a:tr h="311082">
                <a:tc>
                  <a:txBody>
                    <a:bodyPr/>
                    <a:lstStyle/>
                    <a:p>
                      <a:pPr algn="l" fontAlgn="b"/>
                      <a:r>
                        <a:rPr lang="en-NZ" sz="1200" b="0" i="0" u="none" strike="noStrike" dirty="0">
                          <a:latin typeface="MetaSerifOT-Book" pitchFamily="50" charset="0"/>
                        </a:rPr>
                        <a:t>Operating </a:t>
                      </a:r>
                      <a:r>
                        <a:rPr lang="en-NZ" sz="1200" b="0" i="0" u="none" strike="noStrike" dirty="0" smtClean="0">
                          <a:latin typeface="MetaSerifOT-Book" pitchFamily="50" charset="0"/>
                        </a:rPr>
                        <a:t>expenses/average </a:t>
                      </a:r>
                      <a:r>
                        <a:rPr lang="en-NZ" sz="1200" b="0" i="0" u="none" strike="noStrike" dirty="0">
                          <a:latin typeface="MetaSerifOT-Book" pitchFamily="50" charset="0"/>
                        </a:rPr>
                        <a:t>total assets</a:t>
                      </a:r>
                    </a:p>
                  </a:txBody>
                  <a:tcPr marL="9525" marR="9525" marT="9525" marB="0" anchor="b">
                    <a:lnL>
                      <a:noFill/>
                    </a:lnL>
                    <a:lnR>
                      <a:noFill/>
                    </a:lnR>
                    <a:lnT>
                      <a:noFill/>
                    </a:lnT>
                    <a:lnB>
                      <a:noFill/>
                    </a:lnB>
                  </a:tcPr>
                </a:tc>
                <a:tc>
                  <a:txBody>
                    <a:bodyPr/>
                    <a:lstStyle/>
                    <a:p>
                      <a:pPr algn="l" fontAlgn="b"/>
                      <a:endParaRPr lang="en-NZ" sz="1200" b="0" i="0" u="none" strike="noStrike">
                        <a:latin typeface="MetaSerifOT-Book" pitchFamily="50" charset="0"/>
                      </a:endParaRPr>
                    </a:p>
                  </a:txBody>
                  <a:tcPr marL="9525" marR="9525" marT="9525" marB="0" anchor="b">
                    <a:lnL>
                      <a:noFill/>
                    </a:lnL>
                    <a:lnR>
                      <a:noFill/>
                    </a:lnR>
                    <a:lnT>
                      <a:noFill/>
                    </a:lnT>
                    <a:lnB>
                      <a:noFill/>
                    </a:lnB>
                  </a:tcPr>
                </a:tc>
                <a:tc>
                  <a:txBody>
                    <a:bodyPr/>
                    <a:lstStyle/>
                    <a:p>
                      <a:pPr algn="r" fontAlgn="b"/>
                      <a:r>
                        <a:rPr lang="en-NZ" sz="1200" b="0" i="0" u="none" strike="noStrike" dirty="0" smtClean="0">
                          <a:latin typeface="MetaSerifOT-Book" pitchFamily="50" charset="0"/>
                        </a:rPr>
                        <a:t>2.0%</a:t>
                      </a:r>
                      <a:endParaRPr lang="en-NZ" sz="12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r" fontAlgn="b"/>
                      <a:r>
                        <a:rPr lang="en-NZ" sz="1200" b="0" i="0" u="none" strike="noStrike" dirty="0" smtClean="0">
                          <a:latin typeface="MetaSerifOT-Book" pitchFamily="50" charset="0"/>
                        </a:rPr>
                        <a:t>1.9%</a:t>
                      </a:r>
                      <a:endParaRPr lang="en-NZ" sz="1200" b="0" i="0" u="none" strike="noStrike" dirty="0">
                        <a:latin typeface="MetaSerifOT-Book" pitchFamily="50" charset="0"/>
                      </a:endParaRPr>
                    </a:p>
                  </a:txBody>
                  <a:tcPr marL="9525" marR="9525" marT="9525" marB="0" anchor="b">
                    <a:lnL>
                      <a:noFill/>
                    </a:lnL>
                    <a:lnR>
                      <a:noFill/>
                    </a:lnR>
                    <a:lnT>
                      <a:noFill/>
                    </a:lnT>
                    <a:lnB>
                      <a:noFill/>
                    </a:lnB>
                  </a:tcPr>
                </a:tc>
              </a:tr>
              <a:tr h="311082">
                <a:tc>
                  <a:txBody>
                    <a:bodyPr/>
                    <a:lstStyle/>
                    <a:p>
                      <a:pPr algn="l" fontAlgn="b"/>
                      <a:endParaRPr lang="en-NZ" sz="12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200" b="0" i="0" u="none" strike="noStrike">
                        <a:latin typeface="MetaSerifOT-Book" pitchFamily="50" charset="0"/>
                      </a:endParaRPr>
                    </a:p>
                  </a:txBody>
                  <a:tcPr marL="9525" marR="9525" marT="9525" marB="0" anchor="b">
                    <a:lnL>
                      <a:noFill/>
                    </a:lnL>
                    <a:lnR>
                      <a:noFill/>
                    </a:lnR>
                    <a:lnT>
                      <a:noFill/>
                    </a:lnT>
                    <a:lnB>
                      <a:noFill/>
                    </a:lnB>
                  </a:tcPr>
                </a:tc>
                <a:tc>
                  <a:txBody>
                    <a:bodyPr/>
                    <a:lstStyle/>
                    <a:p>
                      <a:pPr algn="r" fontAlgn="b"/>
                      <a:endParaRPr lang="en-NZ" sz="12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r" fontAlgn="b"/>
                      <a:endParaRPr lang="en-NZ" sz="1200" b="0" i="0" u="none" strike="noStrike" dirty="0">
                        <a:latin typeface="MetaSerifOT-Book" pitchFamily="50" charset="0"/>
                      </a:endParaRPr>
                    </a:p>
                  </a:txBody>
                  <a:tcPr marL="9525" marR="9525" marT="9525" marB="0" anchor="b">
                    <a:lnL>
                      <a:noFill/>
                    </a:lnL>
                    <a:lnR>
                      <a:noFill/>
                    </a:lnR>
                    <a:lnT>
                      <a:noFill/>
                    </a:lnT>
                    <a:lnB>
                      <a:noFill/>
                    </a:lnB>
                  </a:tcPr>
                </a:tc>
              </a:tr>
              <a:tr h="311082">
                <a:tc>
                  <a:txBody>
                    <a:bodyPr/>
                    <a:lstStyle/>
                    <a:p>
                      <a:pPr algn="l" fontAlgn="b"/>
                      <a:r>
                        <a:rPr lang="en-NZ" sz="1200" b="1" i="0" u="none" strike="noStrike" dirty="0" smtClean="0">
                          <a:latin typeface="MetaSerifOT-Book" pitchFamily="50" charset="0"/>
                        </a:rPr>
                        <a:t>Capital ratios</a:t>
                      </a:r>
                      <a:endParaRPr lang="en-NZ" sz="1200" b="1"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2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r" fontAlgn="b"/>
                      <a:endParaRPr lang="en-NZ" sz="12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r" fontAlgn="b"/>
                      <a:endParaRPr lang="en-NZ" sz="1200" b="0" i="0" u="none" strike="noStrike" dirty="0">
                        <a:latin typeface="MetaSerifOT-Book" pitchFamily="50" charset="0"/>
                      </a:endParaRPr>
                    </a:p>
                  </a:txBody>
                  <a:tcPr marL="9525" marR="9525" marT="9525" marB="0" anchor="b">
                    <a:lnL>
                      <a:noFill/>
                    </a:lnL>
                    <a:lnR>
                      <a:noFill/>
                    </a:lnR>
                    <a:lnT>
                      <a:noFill/>
                    </a:lnT>
                    <a:lnB>
                      <a:noFill/>
                    </a:lnB>
                  </a:tcPr>
                </a:tc>
              </a:tr>
              <a:tr h="311082">
                <a:tc>
                  <a:txBody>
                    <a:bodyPr/>
                    <a:lstStyle/>
                    <a:p>
                      <a:pPr algn="l" fontAlgn="b"/>
                      <a:r>
                        <a:rPr lang="en-NZ" sz="1200" b="0" i="0" u="none" strike="noStrike" dirty="0" smtClean="0">
                          <a:latin typeface="MetaSerifOT-Book" pitchFamily="50" charset="0"/>
                        </a:rPr>
                        <a:t>Total capital ratio</a:t>
                      </a:r>
                      <a:r>
                        <a:rPr lang="en-NZ" sz="1200" b="0" i="0" u="none" strike="noStrike" baseline="0" dirty="0" smtClean="0">
                          <a:latin typeface="MetaSerifOT-Book" pitchFamily="50" charset="0"/>
                        </a:rPr>
                        <a:t> (Pillar 1)</a:t>
                      </a:r>
                      <a:endParaRPr lang="en-NZ" sz="12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200" b="0" i="0" u="none" strike="noStrike">
                        <a:latin typeface="MetaSerifOT-Book" pitchFamily="50" charset="0"/>
                      </a:endParaRPr>
                    </a:p>
                  </a:txBody>
                  <a:tcPr marL="9525" marR="9525" marT="9525" marB="0" anchor="b">
                    <a:lnL>
                      <a:noFill/>
                    </a:lnL>
                    <a:lnR>
                      <a:noFill/>
                    </a:lnR>
                    <a:lnT>
                      <a:noFill/>
                    </a:lnT>
                    <a:lnB>
                      <a:noFill/>
                    </a:lnB>
                  </a:tcPr>
                </a:tc>
                <a:tc>
                  <a:txBody>
                    <a:bodyPr/>
                    <a:lstStyle/>
                    <a:p>
                      <a:pPr algn="r" fontAlgn="b"/>
                      <a:r>
                        <a:rPr lang="en-NZ" sz="1200" b="0" i="0" u="none" strike="noStrike" dirty="0">
                          <a:latin typeface="MetaSerifOT-Book" pitchFamily="50" charset="0"/>
                        </a:rPr>
                        <a:t>     </a:t>
                      </a:r>
                      <a:r>
                        <a:rPr lang="en-NZ" sz="1200" b="0" i="0" u="none" strike="noStrike" dirty="0" smtClean="0">
                          <a:latin typeface="MetaSerifOT-Book" pitchFamily="50" charset="0"/>
                        </a:rPr>
                        <a:t>13.5%</a:t>
                      </a:r>
                      <a:endParaRPr lang="en-NZ" sz="12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r" fontAlgn="b"/>
                      <a:r>
                        <a:rPr lang="en-NZ" sz="1200" b="0" i="0" u="none" strike="noStrike" dirty="0">
                          <a:latin typeface="MetaSerifOT-Book" pitchFamily="50" charset="0"/>
                        </a:rPr>
                        <a:t>     </a:t>
                      </a:r>
                      <a:r>
                        <a:rPr lang="en-NZ" sz="1200" b="0" i="0" u="none" strike="noStrike" dirty="0" smtClean="0">
                          <a:latin typeface="MetaSerifOT-Book" pitchFamily="50" charset="0"/>
                        </a:rPr>
                        <a:t>12.0% </a:t>
                      </a:r>
                      <a:endParaRPr lang="en-NZ" sz="1200" b="0" i="0" u="none" strike="noStrike" dirty="0">
                        <a:latin typeface="MetaSerifOT-Book" pitchFamily="50" charset="0"/>
                      </a:endParaRPr>
                    </a:p>
                  </a:txBody>
                  <a:tcPr marL="9525" marR="9525" marT="9525" marB="0" anchor="b">
                    <a:lnL>
                      <a:noFill/>
                    </a:lnL>
                    <a:lnR>
                      <a:noFill/>
                    </a:lnR>
                    <a:lnT>
                      <a:noFill/>
                    </a:lnT>
                    <a:lnB>
                      <a:noFill/>
                    </a:lnB>
                  </a:tcPr>
                </a:tc>
              </a:tr>
              <a:tr h="311082">
                <a:tc>
                  <a:txBody>
                    <a:bodyPr/>
                    <a:lstStyle/>
                    <a:p>
                      <a:pPr algn="l" fontAlgn="b"/>
                      <a:endParaRPr lang="en-NZ" sz="12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l" fontAlgn="b"/>
                      <a:endParaRPr lang="en-NZ" sz="12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r" fontAlgn="b"/>
                      <a:endParaRPr lang="en-NZ" sz="1200" b="0" i="0" u="none" strike="noStrike" dirty="0">
                        <a:latin typeface="MetaSerifOT-Book" pitchFamily="50" charset="0"/>
                      </a:endParaRPr>
                    </a:p>
                  </a:txBody>
                  <a:tcPr marL="9525" marR="9525" marT="9525" marB="0" anchor="b">
                    <a:lnL>
                      <a:noFill/>
                    </a:lnL>
                    <a:lnR>
                      <a:noFill/>
                    </a:lnR>
                    <a:lnT>
                      <a:noFill/>
                    </a:lnT>
                    <a:lnB>
                      <a:noFill/>
                    </a:lnB>
                  </a:tcPr>
                </a:tc>
                <a:tc>
                  <a:txBody>
                    <a:bodyPr/>
                    <a:lstStyle/>
                    <a:p>
                      <a:pPr algn="r" fontAlgn="b"/>
                      <a:endParaRPr lang="en-NZ" sz="1200" b="0" i="0" u="none" strike="noStrike" dirty="0">
                        <a:latin typeface="MetaSerifOT-Book" pitchFamily="50" charset="0"/>
                      </a:endParaRPr>
                    </a:p>
                  </a:txBody>
                  <a:tcPr marL="9525" marR="9525" marT="9525" marB="0" anchor="b">
                    <a:lnL>
                      <a:noFill/>
                    </a:lnL>
                    <a:lnR>
                      <a:noFill/>
                    </a:lnR>
                    <a:lnT>
                      <a:noFill/>
                    </a:lnT>
                    <a:lnB>
                      <a:noFill/>
                    </a:lnB>
                  </a:tcPr>
                </a:tc>
              </a:tr>
            </a:tbl>
          </a:graphicData>
        </a:graphic>
      </p:graphicFrame>
      <p:sp>
        <p:nvSpPr>
          <p:cNvPr id="4" name="Slide Number Placeholder 3"/>
          <p:cNvSpPr>
            <a:spLocks noGrp="1"/>
          </p:cNvSpPr>
          <p:nvPr>
            <p:ph type="sldNum" sz="quarter" idx="12"/>
          </p:nvPr>
        </p:nvSpPr>
        <p:spPr/>
        <p:txBody>
          <a:bodyPr/>
          <a:lstStyle/>
          <a:p>
            <a:fld id="{0D0E5863-33EE-4F9C-8FE6-335F8DC2464A}" type="slidenum">
              <a:rPr lang="en-NZ" smtClean="0"/>
              <a:pPr/>
              <a:t>7</a:t>
            </a:fld>
            <a:endParaRPr lang="en-NZ"/>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NZ" sz="2800" dirty="0" smtClean="0"/>
              <a:t>Financial Performance-Capital Adequacy</a:t>
            </a:r>
            <a:endParaRPr lang="en-NZ" sz="2800" dirty="0"/>
          </a:p>
        </p:txBody>
      </p:sp>
      <p:sp>
        <p:nvSpPr>
          <p:cNvPr id="3" name="Content Placeholder 2"/>
          <p:cNvSpPr>
            <a:spLocks noGrp="1"/>
          </p:cNvSpPr>
          <p:nvPr>
            <p:ph idx="1"/>
          </p:nvPr>
        </p:nvSpPr>
        <p:spPr>
          <a:xfrm>
            <a:off x="457200" y="1268760"/>
            <a:ext cx="8229600" cy="4525963"/>
          </a:xfrm>
        </p:spPr>
        <p:txBody>
          <a:bodyPr>
            <a:noAutofit/>
          </a:bodyPr>
          <a:lstStyle/>
          <a:p>
            <a:pPr algn="just">
              <a:spcBef>
                <a:spcPts val="1200"/>
              </a:spcBef>
              <a:spcAft>
                <a:spcPts val="1200"/>
              </a:spcAft>
              <a:buClr>
                <a:schemeClr val="bg1">
                  <a:lumMod val="50000"/>
                </a:schemeClr>
              </a:buClr>
              <a:buSzPct val="150000"/>
              <a:buFont typeface="Wingdings" pitchFamily="2" charset="2"/>
              <a:buChar char="§"/>
            </a:pPr>
            <a:r>
              <a:rPr lang="en-US" sz="1800" dirty="0" smtClean="0"/>
              <a:t>Total Capital ratio under Basel II is 13.5% compared to RBNZ’s minimum regulatory capital ratio of 8%</a:t>
            </a:r>
          </a:p>
          <a:p>
            <a:pPr algn="just">
              <a:spcBef>
                <a:spcPts val="1200"/>
              </a:spcBef>
              <a:spcAft>
                <a:spcPts val="1200"/>
              </a:spcAft>
              <a:buClr>
                <a:schemeClr val="bg1">
                  <a:lumMod val="50000"/>
                </a:schemeClr>
              </a:buClr>
              <a:buSzPct val="150000"/>
              <a:buFont typeface="Wingdings" pitchFamily="2" charset="2"/>
              <a:buChar char="§"/>
            </a:pPr>
            <a:r>
              <a:rPr lang="en-US" sz="1800" dirty="0" smtClean="0"/>
              <a:t>Total capital increased by $156m to $980m, a 19% increase from 31 December 2011</a:t>
            </a:r>
          </a:p>
          <a:p>
            <a:pPr algn="just">
              <a:spcBef>
                <a:spcPts val="1200"/>
              </a:spcBef>
              <a:spcAft>
                <a:spcPts val="1200"/>
              </a:spcAft>
              <a:buClr>
                <a:schemeClr val="bg1">
                  <a:lumMod val="50000"/>
                </a:schemeClr>
              </a:buClr>
              <a:buSzPct val="150000"/>
              <a:buFont typeface="Wingdings" pitchFamily="2" charset="2"/>
              <a:buChar char="§"/>
            </a:pPr>
            <a:r>
              <a:rPr lang="en-NZ" sz="1800" dirty="0" smtClean="0">
                <a:cs typeface="Times New Roman" pitchFamily="18" charset="0"/>
              </a:rPr>
              <a:t>$150m subordinated bond issue in December 2012, heavily oversubscribed</a:t>
            </a:r>
          </a:p>
          <a:p>
            <a:endParaRPr lang="en-NZ" dirty="0"/>
          </a:p>
        </p:txBody>
      </p:sp>
      <p:sp>
        <p:nvSpPr>
          <p:cNvPr id="4" name="Slide Number Placeholder 3"/>
          <p:cNvSpPr>
            <a:spLocks noGrp="1"/>
          </p:cNvSpPr>
          <p:nvPr>
            <p:ph type="sldNum" sz="quarter" idx="12"/>
          </p:nvPr>
        </p:nvSpPr>
        <p:spPr/>
        <p:txBody>
          <a:bodyPr/>
          <a:lstStyle/>
          <a:p>
            <a:fld id="{0D0E5863-33EE-4F9C-8FE6-335F8DC2464A}" type="slidenum">
              <a:rPr lang="en-NZ" smtClean="0"/>
              <a:pPr/>
              <a:t>8</a:t>
            </a:fld>
            <a:endParaRPr lang="en-NZ"/>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NZ" dirty="0" smtClean="0"/>
              <a:t>Credit Quality (Impaired Assets)</a:t>
            </a:r>
            <a:endParaRPr lang="en-NZ" dirty="0"/>
          </a:p>
        </p:txBody>
      </p:sp>
      <p:sp>
        <p:nvSpPr>
          <p:cNvPr id="3" name="Content Placeholder 2"/>
          <p:cNvSpPr>
            <a:spLocks noGrp="1"/>
          </p:cNvSpPr>
          <p:nvPr>
            <p:ph sz="half" idx="1"/>
          </p:nvPr>
        </p:nvSpPr>
        <p:spPr>
          <a:xfrm>
            <a:off x="457200" y="1288093"/>
            <a:ext cx="4038600" cy="4525963"/>
          </a:xfrm>
        </p:spPr>
        <p:txBody>
          <a:bodyPr>
            <a:noAutofit/>
          </a:bodyPr>
          <a:lstStyle/>
          <a:p>
            <a:pPr>
              <a:spcBef>
                <a:spcPts val="600"/>
              </a:spcBef>
              <a:spcAft>
                <a:spcPts val="600"/>
              </a:spcAft>
              <a:buClr>
                <a:schemeClr val="bg1">
                  <a:lumMod val="50000"/>
                </a:schemeClr>
              </a:buClr>
              <a:buSzPct val="150000"/>
              <a:buFont typeface="Wingdings" pitchFamily="2" charset="2"/>
              <a:buChar char="§"/>
            </a:pPr>
            <a:r>
              <a:rPr lang="en-NZ" sz="1600" dirty="0" smtClean="0"/>
              <a:t>The table shows total impaired assets as a % of gross loans and advances from Disclosure Statements dated 30 September 2012.  Kiwibank remains favourably placed against other banks</a:t>
            </a:r>
          </a:p>
          <a:p>
            <a:pPr>
              <a:spcBef>
                <a:spcPts val="600"/>
              </a:spcBef>
              <a:spcAft>
                <a:spcPts val="600"/>
              </a:spcAft>
              <a:buClr>
                <a:schemeClr val="bg1">
                  <a:lumMod val="50000"/>
                </a:schemeClr>
              </a:buClr>
              <a:buSzPct val="150000"/>
              <a:buFont typeface="Wingdings" pitchFamily="2" charset="2"/>
              <a:buChar char="§"/>
            </a:pPr>
            <a:r>
              <a:rPr lang="en-NZ" sz="1600" dirty="0" smtClean="0"/>
              <a:t>Continued improvement in the quality of Kiwibank’s loan portfolio</a:t>
            </a:r>
          </a:p>
          <a:p>
            <a:pPr>
              <a:spcBef>
                <a:spcPts val="600"/>
              </a:spcBef>
              <a:spcAft>
                <a:spcPts val="600"/>
              </a:spcAft>
              <a:buClr>
                <a:schemeClr val="bg1">
                  <a:lumMod val="50000"/>
                </a:schemeClr>
              </a:buClr>
              <a:buSzPct val="150000"/>
              <a:buFont typeface="Wingdings" pitchFamily="2" charset="2"/>
              <a:buChar char="§"/>
            </a:pPr>
            <a:r>
              <a:rPr lang="en-NZ" sz="1600" dirty="0" smtClean="0"/>
              <a:t>Impaired assets of $56m at 31 December 2012 include all assets where interest charges have been suspended and a specific provision has been raised.  Down from $100m at 31 December 2011.</a:t>
            </a:r>
          </a:p>
          <a:p>
            <a:endParaRPr lang="en-NZ" dirty="0"/>
          </a:p>
        </p:txBody>
      </p:sp>
      <p:sp>
        <p:nvSpPr>
          <p:cNvPr id="6" name="Rectangle 5"/>
          <p:cNvSpPr/>
          <p:nvPr/>
        </p:nvSpPr>
        <p:spPr>
          <a:xfrm>
            <a:off x="4788024" y="3068960"/>
            <a:ext cx="3456384" cy="430887"/>
          </a:xfrm>
          <a:prstGeom prst="rect">
            <a:avLst/>
          </a:prstGeom>
        </p:spPr>
        <p:txBody>
          <a:bodyPr wrap="square">
            <a:spAutoFit/>
          </a:bodyPr>
          <a:lstStyle/>
          <a:p>
            <a:pPr marL="342900" indent="-342900" eaLnBrk="0" hangingPunct="0">
              <a:lnSpc>
                <a:spcPct val="90000"/>
              </a:lnSpc>
              <a:spcBef>
                <a:spcPct val="40000"/>
              </a:spcBef>
              <a:buSzPct val="85000"/>
            </a:pPr>
            <a:r>
              <a:rPr lang="en-GB" sz="1000" b="1" i="1" dirty="0" smtClean="0">
                <a:latin typeface="MetaSerifOT-Book" pitchFamily="50" charset="0"/>
              </a:rPr>
              <a:t>Source:</a:t>
            </a:r>
            <a:r>
              <a:rPr lang="en-GB" sz="1000" i="1" dirty="0" smtClean="0">
                <a:latin typeface="MetaSerifOT-Book" pitchFamily="50" charset="0"/>
              </a:rPr>
              <a:t> 30 September 2012 Disclosure Statements.  </a:t>
            </a:r>
          </a:p>
          <a:p>
            <a:pPr marL="342900" indent="-342900" eaLnBrk="0" hangingPunct="0">
              <a:lnSpc>
                <a:spcPct val="90000"/>
              </a:lnSpc>
              <a:spcBef>
                <a:spcPct val="40000"/>
              </a:spcBef>
              <a:buSzPct val="85000"/>
            </a:pPr>
            <a:r>
              <a:rPr lang="en-GB" sz="1000" i="1" dirty="0" smtClean="0">
                <a:latin typeface="MetaSerifOT-Book" pitchFamily="50" charset="0"/>
              </a:rPr>
              <a:t>	    31 December 2012 not yet available.</a:t>
            </a:r>
            <a:endParaRPr lang="en-GB" sz="1000" i="1" dirty="0">
              <a:latin typeface="MetaSerifOT-Book" pitchFamily="50" charset="0"/>
            </a:endParaRPr>
          </a:p>
        </p:txBody>
      </p:sp>
      <p:sp>
        <p:nvSpPr>
          <p:cNvPr id="7" name="Slide Number Placeholder 6"/>
          <p:cNvSpPr>
            <a:spLocks noGrp="1"/>
          </p:cNvSpPr>
          <p:nvPr>
            <p:ph type="sldNum" sz="quarter" idx="12"/>
          </p:nvPr>
        </p:nvSpPr>
        <p:spPr/>
        <p:txBody>
          <a:bodyPr/>
          <a:lstStyle/>
          <a:p>
            <a:fld id="{0D0E5863-33EE-4F9C-8FE6-335F8DC2464A}" type="slidenum">
              <a:rPr lang="en-NZ" smtClean="0"/>
              <a:pPr/>
              <a:t>9</a:t>
            </a:fld>
            <a:endParaRPr lang="en-NZ"/>
          </a:p>
        </p:txBody>
      </p:sp>
      <p:graphicFrame>
        <p:nvGraphicFramePr>
          <p:cNvPr id="9" name="Table 8"/>
          <p:cNvGraphicFramePr>
            <a:graphicFrameLocks noGrp="1"/>
          </p:cNvGraphicFramePr>
          <p:nvPr/>
        </p:nvGraphicFramePr>
        <p:xfrm>
          <a:off x="4860032" y="1421568"/>
          <a:ext cx="3600400" cy="1645920"/>
        </p:xfrm>
        <a:graphic>
          <a:graphicData uri="http://schemas.openxmlformats.org/drawingml/2006/table">
            <a:tbl>
              <a:tblPr/>
              <a:tblGrid>
                <a:gridCol w="1800200"/>
                <a:gridCol w="864096"/>
                <a:gridCol w="936104"/>
              </a:tblGrid>
              <a:tr h="200025">
                <a:tc>
                  <a:txBody>
                    <a:bodyPr/>
                    <a:lstStyle/>
                    <a:p>
                      <a:pPr algn="l" fontAlgn="b"/>
                      <a:r>
                        <a:rPr lang="en-NZ" sz="1100" b="1" i="0" u="none" strike="noStrike" dirty="0">
                          <a:solidFill>
                            <a:srgbClr val="000000"/>
                          </a:solidFill>
                          <a:latin typeface="MetaSerifOT-Book" pitchFamily="50" charset="0"/>
                        </a:rPr>
                        <a:t>Bank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NZ" sz="1100" b="1" i="0" u="none" strike="noStrike" dirty="0" smtClean="0">
                          <a:solidFill>
                            <a:srgbClr val="000000"/>
                          </a:solidFill>
                          <a:latin typeface="MetaSerifOT-Book" pitchFamily="50" charset="0"/>
                        </a:rPr>
                        <a:t>31 December   2012</a:t>
                      </a:r>
                      <a:endParaRPr lang="en-NZ" sz="1100" b="1" i="0" u="none" strike="noStrike" dirty="0">
                        <a:solidFill>
                          <a:srgbClr val="000000"/>
                        </a:solidFill>
                        <a:latin typeface="MetaSerifOT-Book" pitchFamily="50"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NZ" sz="1100" b="1" i="0" u="none" strike="noStrike" dirty="0">
                          <a:solidFill>
                            <a:srgbClr val="000000"/>
                          </a:solidFill>
                          <a:latin typeface="MetaSerifOT-Book" pitchFamily="50" charset="0"/>
                        </a:rPr>
                        <a:t> 30 </a:t>
                      </a:r>
                      <a:r>
                        <a:rPr lang="en-NZ" sz="1100" b="1" i="0" u="none" strike="noStrike" dirty="0" smtClean="0">
                          <a:solidFill>
                            <a:srgbClr val="000000"/>
                          </a:solidFill>
                          <a:latin typeface="MetaSerifOT-Book" pitchFamily="50" charset="0"/>
                        </a:rPr>
                        <a:t>September 2012</a:t>
                      </a:r>
                      <a:endParaRPr lang="en-NZ" sz="1100" b="1" i="0" u="none" strike="noStrike" dirty="0">
                        <a:solidFill>
                          <a:srgbClr val="000000"/>
                        </a:solidFill>
                        <a:latin typeface="MetaSerifOT-Book" pitchFamily="50"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r>
              <a:tr h="190500">
                <a:tc>
                  <a:txBody>
                    <a:bodyPr/>
                    <a:lstStyle/>
                    <a:p>
                      <a:pPr algn="l" fontAlgn="b"/>
                      <a:endParaRPr lang="en-NZ" sz="1100" b="0" i="0" u="none" strike="noStrike" dirty="0">
                        <a:solidFill>
                          <a:srgbClr val="000000"/>
                        </a:solidFill>
                        <a:latin typeface="MetaSerifOT-Book" pitchFamily="50"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endParaRPr lang="en-NZ" sz="1100" b="0" i="0" u="none" strike="noStrike" dirty="0">
                        <a:solidFill>
                          <a:srgbClr val="000000"/>
                        </a:solidFill>
                        <a:latin typeface="MetaSerifOT-Book" pitchFamily="50"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endParaRPr lang="en-NZ" sz="1100" b="0" i="0" u="none" strike="noStrike" dirty="0">
                        <a:solidFill>
                          <a:srgbClr val="000000"/>
                        </a:solidFill>
                        <a:latin typeface="MetaSerifOT-Book" pitchFamily="50"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r>
              <a:tr h="190500">
                <a:tc>
                  <a:txBody>
                    <a:bodyPr/>
                    <a:lstStyle/>
                    <a:p>
                      <a:pPr algn="l" fontAlgn="b"/>
                      <a:r>
                        <a:rPr lang="en-NZ" sz="1100" b="0" i="0" u="none" strike="noStrike" dirty="0">
                          <a:solidFill>
                            <a:srgbClr val="000000"/>
                          </a:solidFill>
                          <a:latin typeface="MetaSerifOT-Book" pitchFamily="50" charset="0"/>
                        </a:rPr>
                        <a:t>Kiwibank</a:t>
                      </a:r>
                    </a:p>
                  </a:txBody>
                  <a:tcPr marL="0" marR="0" marT="0" marB="0" anchor="b">
                    <a:lnL>
                      <a:noFill/>
                    </a:lnL>
                    <a:lnR>
                      <a:noFill/>
                    </a:lnR>
                    <a:lnT>
                      <a:noFill/>
                    </a:lnT>
                    <a:lnB>
                      <a:noFill/>
                    </a:lnB>
                  </a:tcPr>
                </a:tc>
                <a:tc>
                  <a:txBody>
                    <a:bodyPr/>
                    <a:lstStyle/>
                    <a:p>
                      <a:pPr algn="r" fontAlgn="b"/>
                      <a:r>
                        <a:rPr lang="en-NZ" sz="1100" b="0" i="0" u="none" strike="noStrike" dirty="0" smtClean="0">
                          <a:solidFill>
                            <a:srgbClr val="000000"/>
                          </a:solidFill>
                          <a:latin typeface="MetaSerifOT-Book" pitchFamily="50" charset="0"/>
                        </a:rPr>
                        <a:t>0.43%</a:t>
                      </a:r>
                      <a:endParaRPr lang="en-NZ" sz="1100" b="0" i="0" u="none" strike="noStrike" dirty="0">
                        <a:solidFill>
                          <a:srgbClr val="000000"/>
                        </a:solidFill>
                        <a:latin typeface="MetaSerifOT-Book" pitchFamily="50" charset="0"/>
                      </a:endParaRPr>
                    </a:p>
                  </a:txBody>
                  <a:tcPr marL="0" marR="0" marT="0" marB="0" anchor="b">
                    <a:lnL>
                      <a:noFill/>
                    </a:lnL>
                    <a:lnR>
                      <a:noFill/>
                    </a:lnR>
                    <a:lnT>
                      <a:noFill/>
                    </a:lnT>
                    <a:lnB>
                      <a:noFill/>
                    </a:lnB>
                  </a:tcPr>
                </a:tc>
                <a:tc>
                  <a:txBody>
                    <a:bodyPr/>
                    <a:lstStyle/>
                    <a:p>
                      <a:pPr algn="r" fontAlgn="b"/>
                      <a:r>
                        <a:rPr lang="en-NZ" sz="1100" b="0" i="0" u="none" strike="noStrike" dirty="0" smtClean="0">
                          <a:solidFill>
                            <a:srgbClr val="000000"/>
                          </a:solidFill>
                          <a:latin typeface="MetaSerifOT-Book" pitchFamily="50" charset="0"/>
                        </a:rPr>
                        <a:t>0.55%</a:t>
                      </a:r>
                      <a:endParaRPr lang="en-NZ" sz="1100" b="0" i="0" u="none" strike="noStrike" dirty="0">
                        <a:solidFill>
                          <a:srgbClr val="000000"/>
                        </a:solidFill>
                        <a:latin typeface="MetaSerifOT-Book" pitchFamily="50" charset="0"/>
                      </a:endParaRPr>
                    </a:p>
                  </a:txBody>
                  <a:tcPr marL="0" marR="0" marT="0" marB="0" anchor="b">
                    <a:lnL>
                      <a:noFill/>
                    </a:lnL>
                    <a:lnR>
                      <a:noFill/>
                    </a:lnR>
                    <a:lnT>
                      <a:noFill/>
                    </a:lnT>
                    <a:lnB>
                      <a:noFill/>
                    </a:lnB>
                  </a:tcPr>
                </a:tc>
              </a:tr>
              <a:tr h="190500">
                <a:tc>
                  <a:txBody>
                    <a:bodyPr/>
                    <a:lstStyle/>
                    <a:p>
                      <a:pPr algn="l" fontAlgn="b"/>
                      <a:r>
                        <a:rPr lang="en-NZ" sz="1100" b="0" i="0" u="none" strike="noStrike" dirty="0" smtClean="0">
                          <a:solidFill>
                            <a:srgbClr val="000000"/>
                          </a:solidFill>
                          <a:latin typeface="MetaSerifOT-Book" pitchFamily="50" charset="0"/>
                        </a:rPr>
                        <a:t>ASB</a:t>
                      </a:r>
                      <a:endParaRPr lang="en-NZ" sz="1100" b="0" i="0" u="none" strike="noStrike" dirty="0">
                        <a:solidFill>
                          <a:srgbClr val="000000"/>
                        </a:solidFill>
                        <a:latin typeface="MetaSerifOT-Book" pitchFamily="50" charset="0"/>
                      </a:endParaRPr>
                    </a:p>
                  </a:txBody>
                  <a:tcPr marL="0" marR="0" marT="0" marB="0" anchor="b">
                    <a:lnL>
                      <a:noFill/>
                    </a:lnL>
                    <a:lnR>
                      <a:noFill/>
                    </a:lnR>
                    <a:lnT>
                      <a:noFill/>
                    </a:lnT>
                    <a:lnB>
                      <a:noFill/>
                    </a:lnB>
                  </a:tcPr>
                </a:tc>
                <a:tc>
                  <a:txBody>
                    <a:bodyPr/>
                    <a:lstStyle/>
                    <a:p>
                      <a:pPr algn="r" fontAlgn="b"/>
                      <a:endParaRPr lang="en-NZ" sz="1100" b="0" i="0" u="none" strike="noStrike" dirty="0">
                        <a:solidFill>
                          <a:srgbClr val="000000"/>
                        </a:solidFill>
                        <a:latin typeface="MetaSerifOT-Book" pitchFamily="50" charset="0"/>
                      </a:endParaRPr>
                    </a:p>
                  </a:txBody>
                  <a:tcPr marL="0" marR="0" marT="0" marB="0" anchor="b">
                    <a:lnL>
                      <a:noFill/>
                    </a:lnL>
                    <a:lnR>
                      <a:noFill/>
                    </a:lnR>
                    <a:lnT>
                      <a:noFill/>
                    </a:lnT>
                    <a:lnB>
                      <a:noFill/>
                    </a:lnB>
                  </a:tcPr>
                </a:tc>
                <a:tc>
                  <a:txBody>
                    <a:bodyPr/>
                    <a:lstStyle/>
                    <a:p>
                      <a:pPr algn="r" fontAlgn="b"/>
                      <a:r>
                        <a:rPr lang="en-NZ" sz="1100" b="0" i="0" u="none" strike="noStrike" dirty="0" smtClean="0">
                          <a:solidFill>
                            <a:srgbClr val="000000"/>
                          </a:solidFill>
                          <a:latin typeface="MetaSerifOT-Book" pitchFamily="50" charset="0"/>
                        </a:rPr>
                        <a:t>0.71%</a:t>
                      </a:r>
                      <a:endParaRPr lang="en-NZ" sz="1100" b="0" i="0" u="none" strike="noStrike" dirty="0">
                        <a:solidFill>
                          <a:srgbClr val="000000"/>
                        </a:solidFill>
                        <a:latin typeface="MetaSerifOT-Book" pitchFamily="50" charset="0"/>
                      </a:endParaRPr>
                    </a:p>
                  </a:txBody>
                  <a:tcPr marL="0" marR="0" marT="0" marB="0" anchor="b">
                    <a:lnL>
                      <a:noFill/>
                    </a:lnL>
                    <a:lnR>
                      <a:noFill/>
                    </a:lnR>
                    <a:lnT>
                      <a:noFill/>
                    </a:lnT>
                    <a:lnB>
                      <a:noFill/>
                    </a:lnB>
                  </a:tcPr>
                </a:tc>
              </a:tr>
              <a:tr h="190500">
                <a:tc>
                  <a:txBody>
                    <a:bodyPr/>
                    <a:lstStyle/>
                    <a:p>
                      <a:pPr algn="l" fontAlgn="b"/>
                      <a:r>
                        <a:rPr lang="en-NZ" sz="1100" b="0" i="0" u="none" strike="noStrike" dirty="0">
                          <a:solidFill>
                            <a:srgbClr val="000000"/>
                          </a:solidFill>
                          <a:latin typeface="MetaSerifOT-Book" pitchFamily="50" charset="0"/>
                        </a:rPr>
                        <a:t>BNZ</a:t>
                      </a:r>
                    </a:p>
                  </a:txBody>
                  <a:tcPr marL="0" marR="0" marT="0" marB="0" anchor="b">
                    <a:lnL>
                      <a:noFill/>
                    </a:lnL>
                    <a:lnR>
                      <a:noFill/>
                    </a:lnR>
                    <a:lnT>
                      <a:noFill/>
                    </a:lnT>
                    <a:lnB>
                      <a:noFill/>
                    </a:lnB>
                  </a:tcPr>
                </a:tc>
                <a:tc>
                  <a:txBody>
                    <a:bodyPr/>
                    <a:lstStyle/>
                    <a:p>
                      <a:pPr algn="r" fontAlgn="b"/>
                      <a:endParaRPr lang="en-NZ" sz="1100" b="0" i="0" u="none" strike="noStrike" dirty="0">
                        <a:solidFill>
                          <a:srgbClr val="000000"/>
                        </a:solidFill>
                        <a:latin typeface="MetaSerifOT-Book" pitchFamily="50" charset="0"/>
                      </a:endParaRPr>
                    </a:p>
                  </a:txBody>
                  <a:tcPr marL="0" marR="0" marT="0" marB="0" anchor="b">
                    <a:lnL>
                      <a:noFill/>
                    </a:lnL>
                    <a:lnR>
                      <a:noFill/>
                    </a:lnR>
                    <a:lnT>
                      <a:noFill/>
                    </a:lnT>
                    <a:lnB>
                      <a:noFill/>
                    </a:lnB>
                  </a:tcPr>
                </a:tc>
                <a:tc>
                  <a:txBody>
                    <a:bodyPr/>
                    <a:lstStyle/>
                    <a:p>
                      <a:pPr algn="r" fontAlgn="b"/>
                      <a:r>
                        <a:rPr lang="en-NZ" sz="1100" b="0" i="0" u="none" strike="noStrike" dirty="0" smtClean="0">
                          <a:solidFill>
                            <a:srgbClr val="000000"/>
                          </a:solidFill>
                          <a:latin typeface="MetaSerifOT-Book" pitchFamily="50" charset="0"/>
                        </a:rPr>
                        <a:t>0.77%</a:t>
                      </a:r>
                      <a:endParaRPr lang="en-NZ" sz="1100" b="0" i="0" u="none" strike="noStrike" dirty="0">
                        <a:solidFill>
                          <a:srgbClr val="000000"/>
                        </a:solidFill>
                        <a:latin typeface="MetaSerifOT-Book" pitchFamily="50" charset="0"/>
                      </a:endParaRPr>
                    </a:p>
                  </a:txBody>
                  <a:tcPr marL="0" marR="0" marT="0" marB="0" anchor="b">
                    <a:lnL>
                      <a:noFill/>
                    </a:lnL>
                    <a:lnR>
                      <a:noFill/>
                    </a:lnR>
                    <a:lnT>
                      <a:noFill/>
                    </a:lnT>
                    <a:lnB>
                      <a:noFill/>
                    </a:lnB>
                  </a:tcPr>
                </a:tc>
              </a:tr>
              <a:tr h="190500">
                <a:tc>
                  <a:txBody>
                    <a:bodyPr/>
                    <a:lstStyle/>
                    <a:p>
                      <a:pPr algn="l" fontAlgn="b"/>
                      <a:r>
                        <a:rPr lang="en-NZ" sz="1100" b="0" i="0" u="none" strike="noStrike" dirty="0">
                          <a:solidFill>
                            <a:srgbClr val="000000"/>
                          </a:solidFill>
                          <a:latin typeface="MetaSerifOT-Book" pitchFamily="50" charset="0"/>
                        </a:rPr>
                        <a:t>Westpac</a:t>
                      </a:r>
                    </a:p>
                  </a:txBody>
                  <a:tcPr marL="0" marR="0" marT="0" marB="0" anchor="b">
                    <a:lnL>
                      <a:noFill/>
                    </a:lnL>
                    <a:lnR>
                      <a:noFill/>
                    </a:lnR>
                    <a:lnT>
                      <a:noFill/>
                    </a:lnT>
                    <a:lnB>
                      <a:noFill/>
                    </a:lnB>
                  </a:tcPr>
                </a:tc>
                <a:tc>
                  <a:txBody>
                    <a:bodyPr/>
                    <a:lstStyle/>
                    <a:p>
                      <a:pPr algn="r" fontAlgn="b"/>
                      <a:endParaRPr lang="en-NZ" sz="1100" b="0" i="0" u="none" strike="noStrike" dirty="0">
                        <a:solidFill>
                          <a:srgbClr val="000000"/>
                        </a:solidFill>
                        <a:latin typeface="MetaSerifOT-Book" pitchFamily="50" charset="0"/>
                      </a:endParaRPr>
                    </a:p>
                  </a:txBody>
                  <a:tcPr marL="0" marR="0" marT="0" marB="0" anchor="b">
                    <a:lnL>
                      <a:noFill/>
                    </a:lnL>
                    <a:lnR>
                      <a:noFill/>
                    </a:lnR>
                    <a:lnT>
                      <a:noFill/>
                    </a:lnT>
                    <a:lnB>
                      <a:noFill/>
                    </a:lnB>
                  </a:tcPr>
                </a:tc>
                <a:tc>
                  <a:txBody>
                    <a:bodyPr/>
                    <a:lstStyle/>
                    <a:p>
                      <a:pPr algn="r" fontAlgn="b"/>
                      <a:r>
                        <a:rPr lang="en-NZ" sz="1100" b="0" i="0" u="none" strike="noStrike" dirty="0" smtClean="0">
                          <a:solidFill>
                            <a:srgbClr val="000000"/>
                          </a:solidFill>
                          <a:latin typeface="MetaSerifOT-Book" pitchFamily="50" charset="0"/>
                        </a:rPr>
                        <a:t>1.43%</a:t>
                      </a:r>
                      <a:endParaRPr lang="en-NZ" sz="1100" b="0" i="0" u="none" strike="noStrike" dirty="0">
                        <a:solidFill>
                          <a:srgbClr val="000000"/>
                        </a:solidFill>
                        <a:latin typeface="MetaSerifOT-Book" pitchFamily="50" charset="0"/>
                      </a:endParaRPr>
                    </a:p>
                  </a:txBody>
                  <a:tcPr marL="0" marR="0" marT="0" marB="0" anchor="b">
                    <a:lnL>
                      <a:noFill/>
                    </a:lnL>
                    <a:lnR>
                      <a:noFill/>
                    </a:lnR>
                    <a:lnT>
                      <a:noFill/>
                    </a:lnT>
                    <a:lnB>
                      <a:noFill/>
                    </a:lnB>
                  </a:tcPr>
                </a:tc>
              </a:tr>
              <a:tr h="190500">
                <a:tc>
                  <a:txBody>
                    <a:bodyPr/>
                    <a:lstStyle/>
                    <a:p>
                      <a:pPr algn="l" fontAlgn="b"/>
                      <a:r>
                        <a:rPr lang="en-NZ" sz="1100" b="0" i="0" u="none" strike="noStrike" dirty="0" smtClean="0">
                          <a:solidFill>
                            <a:srgbClr val="000000"/>
                          </a:solidFill>
                          <a:latin typeface="MetaSerifOT-Book" pitchFamily="50" charset="0"/>
                        </a:rPr>
                        <a:t>ANZ</a:t>
                      </a:r>
                      <a:endParaRPr lang="en-NZ" sz="1100" b="0" i="0" u="none" strike="noStrike" dirty="0">
                        <a:solidFill>
                          <a:srgbClr val="000000"/>
                        </a:solidFill>
                        <a:latin typeface="MetaSerifOT-Book" pitchFamily="50" charset="0"/>
                      </a:endParaRPr>
                    </a:p>
                  </a:txBody>
                  <a:tcPr marL="0" marR="0" marT="0" marB="0" anchor="b">
                    <a:lnL>
                      <a:noFill/>
                    </a:lnL>
                    <a:lnR>
                      <a:noFill/>
                    </a:lnR>
                    <a:lnT>
                      <a:noFill/>
                    </a:lnT>
                    <a:lnB>
                      <a:noFill/>
                    </a:lnB>
                  </a:tcPr>
                </a:tc>
                <a:tc>
                  <a:txBody>
                    <a:bodyPr/>
                    <a:lstStyle/>
                    <a:p>
                      <a:pPr algn="r" fontAlgn="b"/>
                      <a:endParaRPr lang="en-NZ" sz="1100" b="0" i="0" u="none" strike="noStrike" dirty="0">
                        <a:solidFill>
                          <a:srgbClr val="000000"/>
                        </a:solidFill>
                        <a:latin typeface="MetaSerifOT-Book" pitchFamily="50" charset="0"/>
                      </a:endParaRPr>
                    </a:p>
                  </a:txBody>
                  <a:tcPr marL="0" marR="0" marT="0" marB="0" anchor="b">
                    <a:lnL>
                      <a:noFill/>
                    </a:lnL>
                    <a:lnR>
                      <a:noFill/>
                    </a:lnR>
                    <a:lnT>
                      <a:noFill/>
                    </a:lnT>
                    <a:lnB>
                      <a:noFill/>
                    </a:lnB>
                  </a:tcPr>
                </a:tc>
                <a:tc>
                  <a:txBody>
                    <a:bodyPr/>
                    <a:lstStyle/>
                    <a:p>
                      <a:pPr algn="r" fontAlgn="b"/>
                      <a:r>
                        <a:rPr lang="en-NZ" sz="1100" b="0" i="0" u="none" strike="noStrike" dirty="0" smtClean="0">
                          <a:solidFill>
                            <a:srgbClr val="000000"/>
                          </a:solidFill>
                          <a:latin typeface="MetaSerifOT-Book" pitchFamily="50" charset="0"/>
                        </a:rPr>
                        <a:t>1.55%</a:t>
                      </a:r>
                      <a:endParaRPr lang="en-NZ" sz="1100" b="0" i="0" u="none" strike="noStrike" dirty="0">
                        <a:solidFill>
                          <a:srgbClr val="000000"/>
                        </a:solidFill>
                        <a:latin typeface="MetaSerifOT-Book" pitchFamily="50" charset="0"/>
                      </a:endParaRPr>
                    </a:p>
                  </a:txBody>
                  <a:tcPr marL="0" marR="0" marT="0"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New KB powerpoint template 201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How To Documents" ma:contentTypeID="0x010100F5894E8588F6DB46BA4CF3EDC28951DE005669AB73F952AF41B8D94849B466A4B0" ma:contentTypeVersion="1" ma:contentTypeDescription="" ma:contentTypeScope="" ma:versionID="9e94e17dbf2d84d117725fdbb771ad24">
  <xsd:schema xmlns:xsd="http://www.w3.org/2001/XMLSchema" xmlns:xs="http://www.w3.org/2001/XMLSchema" xmlns:p="http://schemas.microsoft.com/office/2006/metadata/properties" xmlns:ns2="a8155808-5763-4e56-ae12-b055691c24ae" targetNamespace="http://schemas.microsoft.com/office/2006/metadata/properties" ma:root="true" ma:fieldsID="e475b026ab55e910e405fe42be8b8619" ns2:_="">
    <xsd:import namespace="a8155808-5763-4e56-ae12-b055691c24ae"/>
    <xsd:element name="properties">
      <xsd:complexType>
        <xsd:sequence>
          <xsd:element name="documentManagement">
            <xsd:complexType>
              <xsd:all>
                <xsd:element ref="ns2:HowToPageTyp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155808-5763-4e56-ae12-b055691c24ae" elementFormDefault="qualified">
    <xsd:import namespace="http://schemas.microsoft.com/office/2006/documentManagement/types"/>
    <xsd:import namespace="http://schemas.microsoft.com/office/infopath/2007/PartnerControls"/>
    <xsd:element name="HowToPageType" ma:index="8" nillable="true" ma:displayName="How To Page Type" ma:list="{286204A9-F4B9-41CD-BA02-83AF903488B3}" ma:internalName="HowToPageType" ma:showField="Title" ma:web="a8155808-5763-4e56-ae12-b055691c24a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HowToPageType xmlns="a8155808-5763-4e56-ae12-b055691c24ae">
      <Value>4</Value>
    </HowToPageTyp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DDA1B77-E4EC-43C1-90ED-CBC8BC652C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8155808-5763-4e56-ae12-b055691c24a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517253D-CF67-4F87-83F8-866BDA82FA87}">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a8155808-5763-4e56-ae12-b055691c24ae"/>
    <ds:schemaRef ds:uri="http://schemas.openxmlformats.org/package/2006/metadata/core-properties"/>
    <ds:schemaRef ds:uri="http://schemas.microsoft.com/office/infopath/2007/PartnerControls"/>
  </ds:schemaRefs>
</ds:datastoreItem>
</file>

<file path=customXml/itemProps3.xml><?xml version="1.0" encoding="utf-8"?>
<ds:datastoreItem xmlns:ds="http://schemas.openxmlformats.org/officeDocument/2006/customXml" ds:itemID="{3BE5AF83-DB55-433E-972A-2FDAFC5A9C9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New KB powerpoint template 2012</Template>
  <TotalTime>624</TotalTime>
  <Words>1052</Words>
  <Application>Microsoft Office PowerPoint</Application>
  <PresentationFormat>On-screen Show (4:3)</PresentationFormat>
  <Paragraphs>251</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New KB powerpoint template 2012</vt:lpstr>
      <vt:lpstr>MEDIA BRIEFING </vt:lpstr>
      <vt:lpstr>Topics Covered</vt:lpstr>
      <vt:lpstr>Key achievements</vt:lpstr>
      <vt:lpstr>Financial Performance – Profit &amp; Loss</vt:lpstr>
      <vt:lpstr>Financial Performance-Historical Summary </vt:lpstr>
      <vt:lpstr>Financial Performance-Balance sheet</vt:lpstr>
      <vt:lpstr>Financial Performance (key ratios)</vt:lpstr>
      <vt:lpstr>Financial Performance-Capital Adequacy</vt:lpstr>
      <vt:lpstr>Credit Quality (Impaired Assets)</vt:lpstr>
      <vt:lpstr>Kiwibank credit rating</vt:lpstr>
      <vt:lpstr>Kiwibank business banking </vt:lpstr>
      <vt:lpstr>Kiwi Group Holdings</vt:lpstr>
      <vt:lpstr>Awards</vt:lpstr>
    </vt:vector>
  </TitlesOfParts>
  <Company>Kiwibank 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Kiwibank PPoint template JUNE12</dc:title>
  <dc:creator>Kiwibank</dc:creator>
  <cp:lastModifiedBy>BH</cp:lastModifiedBy>
  <cp:revision>86</cp:revision>
  <dcterms:created xsi:type="dcterms:W3CDTF">2012-07-01T21:12:14Z</dcterms:created>
  <dcterms:modified xsi:type="dcterms:W3CDTF">2013-02-24T20:31:01Z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0x010100F5894E8588F6DB46BA4CF3EDC28951DE005669AB73F952AF41B8D94849B466A4B0</vt:lpwstr>
  </property>
</Properties>
</file>